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3.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58" r:id="rId5"/>
    <p:sldMasterId id="2147483674" r:id="rId6"/>
    <p:sldMasterId id="2147483702" r:id="rId7"/>
    <p:sldMasterId id="2147483708" r:id="rId8"/>
    <p:sldMasterId id="2147483714" r:id="rId9"/>
    <p:sldMasterId id="2147483751" r:id="rId10"/>
    <p:sldMasterId id="2147483770" r:id="rId11"/>
  </p:sldMasterIdLst>
  <p:notesMasterIdLst>
    <p:notesMasterId r:id="rId31"/>
  </p:notesMasterIdLst>
  <p:handoutMasterIdLst>
    <p:handoutMasterId r:id="rId32"/>
  </p:handoutMasterIdLst>
  <p:sldIdLst>
    <p:sldId id="1628" r:id="rId12"/>
    <p:sldId id="474" r:id="rId13"/>
    <p:sldId id="433" r:id="rId14"/>
    <p:sldId id="1630" r:id="rId15"/>
    <p:sldId id="1635" r:id="rId16"/>
    <p:sldId id="1636" r:id="rId17"/>
    <p:sldId id="1627" r:id="rId18"/>
    <p:sldId id="465" r:id="rId19"/>
    <p:sldId id="469" r:id="rId20"/>
    <p:sldId id="1634" r:id="rId21"/>
    <p:sldId id="468" r:id="rId22"/>
    <p:sldId id="472" r:id="rId23"/>
    <p:sldId id="450" r:id="rId24"/>
    <p:sldId id="435" r:id="rId25"/>
    <p:sldId id="439" r:id="rId26"/>
    <p:sldId id="1631" r:id="rId27"/>
    <p:sldId id="1633" r:id="rId28"/>
    <p:sldId id="1637" r:id="rId29"/>
    <p:sldId id="47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3840" userDrawn="1">
          <p15:clr>
            <a:srgbClr val="A4A3A4"/>
          </p15:clr>
        </p15:guide>
        <p15:guide id="3" orient="horz" pos="1440" userDrawn="1">
          <p15:clr>
            <a:srgbClr val="A4A3A4"/>
          </p15:clr>
        </p15:guide>
        <p15:guide id="4" pos="456" userDrawn="1">
          <p15:clr>
            <a:srgbClr val="A4A3A4"/>
          </p15:clr>
        </p15:guide>
        <p15:guide id="5" orient="horz" pos="3480" userDrawn="1">
          <p15:clr>
            <a:srgbClr val="A4A3A4"/>
          </p15:clr>
        </p15:guide>
        <p15:guide id="6" orient="horz" pos="2856" userDrawn="1">
          <p15:clr>
            <a:srgbClr val="A4A3A4"/>
          </p15:clr>
        </p15:guide>
        <p15:guide id="7" pos="9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arrett, Benjamin" initials="JB [2]" lastIdx="12" clrIdx="6">
    <p:extLst>
      <p:ext uri="{19B8F6BF-5375-455C-9EA6-DF929625EA0E}">
        <p15:presenceInfo xmlns:p15="http://schemas.microsoft.com/office/powerpoint/2012/main" userId="S::benjamin.jarrett@kcc.com::8dcfa3d8-4b17-4e9b-9b76-a64579f78700" providerId="AD"/>
      </p:ext>
    </p:extLst>
  </p:cmAuthor>
  <p:cmAuthor id="1" name="Robertson, Tina K" initials="RTK" lastIdx="202" clrIdx="0">
    <p:extLst>
      <p:ext uri="{19B8F6BF-5375-455C-9EA6-DF929625EA0E}">
        <p15:presenceInfo xmlns:p15="http://schemas.microsoft.com/office/powerpoint/2012/main" userId="S-1-5-21-73153925-784800294-903097961-10970967" providerId="AD"/>
      </p:ext>
    </p:extLst>
  </p:cmAuthor>
  <p:cmAuthor id="8" name="Smith, Shannon H" initials="SH" lastIdx="75" clrIdx="7">
    <p:extLst>
      <p:ext uri="{19B8F6BF-5375-455C-9EA6-DF929625EA0E}">
        <p15:presenceInfo xmlns:p15="http://schemas.microsoft.com/office/powerpoint/2012/main" userId="S::shannon.h.smith@kcc.com::e50dff64-1587-42a1-9df8-2d015a868f14" providerId="AD"/>
      </p:ext>
    </p:extLst>
  </p:cmAuthor>
  <p:cmAuthor id="2" name="Happel, Sarah" initials="HS [2]" lastIdx="87" clrIdx="1">
    <p:extLst>
      <p:ext uri="{19B8F6BF-5375-455C-9EA6-DF929625EA0E}">
        <p15:presenceInfo xmlns:p15="http://schemas.microsoft.com/office/powerpoint/2012/main" userId="S-1-5-21-73153925-784800294-903097961-61674" providerId="AD"/>
      </p:ext>
    </p:extLst>
  </p:cmAuthor>
  <p:cmAuthor id="9" name="Freeman, Matthew D" initials="FD" lastIdx="8" clrIdx="8">
    <p:extLst>
      <p:ext uri="{19B8F6BF-5375-455C-9EA6-DF929625EA0E}">
        <p15:presenceInfo xmlns:p15="http://schemas.microsoft.com/office/powerpoint/2012/main" userId="S::matthew.d.freeman@kcc.com::ba870d33-dbbe-4eb3-93a5-f5d60c4b2c2e" providerId="AD"/>
      </p:ext>
    </p:extLst>
  </p:cmAuthor>
  <p:cmAuthor id="3" name="Raylesberg, Iris" initials="RI" lastIdx="102" clrIdx="2">
    <p:extLst>
      <p:ext uri="{19B8F6BF-5375-455C-9EA6-DF929625EA0E}">
        <p15:presenceInfo xmlns:p15="http://schemas.microsoft.com/office/powerpoint/2012/main" userId="1e0dabc0-9d5e-4bef-8714-9fdea50cca9a" providerId="Windows Live"/>
      </p:ext>
    </p:extLst>
  </p:cmAuthor>
  <p:cmAuthor id="10" name="Kluchar, Jaime" initials="KJ" lastIdx="8" clrIdx="9">
    <p:extLst>
      <p:ext uri="{19B8F6BF-5375-455C-9EA6-DF929625EA0E}">
        <p15:presenceInfo xmlns:p15="http://schemas.microsoft.com/office/powerpoint/2012/main" userId="S-1-5-21-73153925-784800294-903097961-9238899" providerId="AD"/>
      </p:ext>
    </p:extLst>
  </p:cmAuthor>
  <p:cmAuthor id="4" name="Andrew Hughes" initials="AH" lastIdx="137" clrIdx="3">
    <p:extLst>
      <p:ext uri="{19B8F6BF-5375-455C-9EA6-DF929625EA0E}">
        <p15:presenceInfo xmlns:p15="http://schemas.microsoft.com/office/powerpoint/2012/main" userId="Andrew Hughes" providerId="None"/>
      </p:ext>
    </p:extLst>
  </p:cmAuthor>
  <p:cmAuthor id="11" name="Microsoft Office User" initials="MOU" lastIdx="4" clrIdx="10"/>
  <p:cmAuthor id="5" name="Jarrett, Benjamin" initials="JB" lastIdx="6" clrIdx="4">
    <p:extLst>
      <p:ext uri="{19B8F6BF-5375-455C-9EA6-DF929625EA0E}">
        <p15:presenceInfo xmlns:p15="http://schemas.microsoft.com/office/powerpoint/2012/main" userId="S-1-5-21-73153925-784800294-903097961-10586276" providerId="AD"/>
      </p:ext>
    </p:extLst>
  </p:cmAuthor>
  <p:cmAuthor id="12" name="Robertson, Tina K" initials="RTK [2]" lastIdx="17" clrIdx="11">
    <p:extLst>
      <p:ext uri="{19B8F6BF-5375-455C-9EA6-DF929625EA0E}">
        <p15:presenceInfo xmlns:p15="http://schemas.microsoft.com/office/powerpoint/2012/main" userId="S::Tina.K.Robertson@kcc.com::d31f1e6b-553e-439e-9fc2-2541ad376498" providerId="AD"/>
      </p:ext>
    </p:extLst>
  </p:cmAuthor>
  <p:cmAuthor id="6" name="Smith, Shannon H" initials="SSH" lastIdx="99" clrIdx="5">
    <p:extLst>
      <p:ext uri="{19B8F6BF-5375-455C-9EA6-DF929625EA0E}">
        <p15:presenceInfo xmlns:p15="http://schemas.microsoft.com/office/powerpoint/2012/main" userId="S-1-5-21-73153925-784800294-903097961-3002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5EFF7"/>
    <a:srgbClr val="061742"/>
    <a:srgbClr val="005CAB"/>
    <a:srgbClr val="004176"/>
    <a:srgbClr val="006FBB"/>
    <a:srgbClr val="FFE17C"/>
    <a:srgbClr val="FFE17F"/>
    <a:srgbClr val="4E798D"/>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77212-AD04-448C-95E2-AD21FFA10732}" v="1" dt="2021-04-01T19:18:29.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7"/>
    <p:restoredTop sz="71466" autoAdjust="0"/>
  </p:normalViewPr>
  <p:slideViewPr>
    <p:cSldViewPr snapToGrid="0">
      <p:cViewPr varScale="1">
        <p:scale>
          <a:sx n="54" d="100"/>
          <a:sy n="54" d="100"/>
        </p:scale>
        <p:origin x="976" y="56"/>
      </p:cViewPr>
      <p:guideLst>
        <p:guide orient="horz" pos="576"/>
        <p:guide pos="3840"/>
        <p:guide orient="horz" pos="1440"/>
        <p:guide pos="456"/>
        <p:guide orient="horz" pos="3480"/>
        <p:guide orient="horz" pos="2856"/>
        <p:guide pos="984"/>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47E5F7-9BE6-9443-B010-2DED3CD4E9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8F7C074-5687-FC40-8650-4A220458FD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32A4A6-8EBE-3946-B2B8-3D91269063F8}" type="datetimeFigureOut">
              <a:rPr lang="en-US" smtClean="0"/>
              <a:t>6/22/2023</a:t>
            </a:fld>
            <a:endParaRPr lang="en-US" dirty="0"/>
          </a:p>
        </p:txBody>
      </p:sp>
      <p:sp>
        <p:nvSpPr>
          <p:cNvPr id="4" name="Footer Placeholder 3">
            <a:extLst>
              <a:ext uri="{FF2B5EF4-FFF2-40B4-BE49-F238E27FC236}">
                <a16:creationId xmlns:a16="http://schemas.microsoft.com/office/drawing/2014/main" id="{EC201DF4-0BFF-664A-82D5-6F84C840C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B8BCA7D-461A-8B4C-AF60-403BB58B1F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63FA94-FA35-D742-BBBB-87A3D6F924A0}" type="slidenum">
              <a:rPr lang="en-US" smtClean="0"/>
              <a:t>‹#›</a:t>
            </a:fld>
            <a:endParaRPr lang="en-US" dirty="0"/>
          </a:p>
        </p:txBody>
      </p:sp>
    </p:spTree>
    <p:extLst>
      <p:ext uri="{BB962C8B-B14F-4D97-AF65-F5344CB8AC3E}">
        <p14:creationId xmlns:p14="http://schemas.microsoft.com/office/powerpoint/2010/main" val="2518951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299EED-2467-724A-8FA7-16905D9696D0}" type="datetimeFigureOut">
              <a:rPr lang="en-US" smtClean="0"/>
              <a:t>6/22/2023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3B25F-E48E-434F-A6FA-D15970EA8A2A}" type="slidenum">
              <a:rPr lang="en-US" smtClean="0"/>
              <a:t>‹#›</a:t>
            </a:fld>
            <a:endParaRPr lang="en-US" dirty="0"/>
          </a:p>
        </p:txBody>
      </p:sp>
    </p:spTree>
    <p:extLst>
      <p:ext uri="{BB962C8B-B14F-4D97-AF65-F5344CB8AC3E}">
        <p14:creationId xmlns:p14="http://schemas.microsoft.com/office/powerpoint/2010/main" val="221386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3B25F-E48E-434F-A6FA-D15970EA8A2A}" type="slidenum">
              <a:rPr lang="en-US" smtClean="0"/>
              <a:t>2</a:t>
            </a:fld>
            <a:endParaRPr lang="en-US" dirty="0"/>
          </a:p>
        </p:txBody>
      </p:sp>
    </p:spTree>
    <p:extLst>
      <p:ext uri="{BB962C8B-B14F-4D97-AF65-F5344CB8AC3E}">
        <p14:creationId xmlns:p14="http://schemas.microsoft.com/office/powerpoint/2010/main" val="2612143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3B25F-E48E-434F-A6FA-D15970EA8A2A}" type="slidenum">
              <a:rPr lang="en-US" smtClean="0"/>
              <a:t>11</a:t>
            </a:fld>
            <a:endParaRPr lang="en-US" dirty="0"/>
          </a:p>
        </p:txBody>
      </p:sp>
    </p:spTree>
    <p:extLst>
      <p:ext uri="{BB962C8B-B14F-4D97-AF65-F5344CB8AC3E}">
        <p14:creationId xmlns:p14="http://schemas.microsoft.com/office/powerpoint/2010/main" val="11810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571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suite of options</a:t>
            </a:r>
            <a:r>
              <a:rPr lang="en-US" baseline="0" dirty="0"/>
              <a:t> – includes stainless though not shown</a:t>
            </a:r>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t>15</a:t>
            </a:fld>
            <a:endParaRPr lang="en-US" dirty="0"/>
          </a:p>
        </p:txBody>
      </p:sp>
    </p:spTree>
    <p:extLst>
      <p:ext uri="{BB962C8B-B14F-4D97-AF65-F5344CB8AC3E}">
        <p14:creationId xmlns:p14="http://schemas.microsoft.com/office/powerpoint/2010/main" val="3409212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suite of options</a:t>
            </a:r>
            <a:r>
              <a:rPr lang="en-US" baseline="0" dirty="0"/>
              <a:t> – includes stainless though not shown</a:t>
            </a:r>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t>16</a:t>
            </a:fld>
            <a:endParaRPr lang="en-US" dirty="0"/>
          </a:p>
        </p:txBody>
      </p:sp>
    </p:spTree>
    <p:extLst>
      <p:ext uri="{BB962C8B-B14F-4D97-AF65-F5344CB8AC3E}">
        <p14:creationId xmlns:p14="http://schemas.microsoft.com/office/powerpoint/2010/main" val="636701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suite of options</a:t>
            </a:r>
            <a:r>
              <a:rPr lang="en-US" baseline="0" dirty="0"/>
              <a:t> – includes stainless though not shown</a:t>
            </a:r>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t>17</a:t>
            </a:fld>
            <a:endParaRPr lang="en-US" dirty="0"/>
          </a:p>
        </p:txBody>
      </p:sp>
    </p:spTree>
    <p:extLst>
      <p:ext uri="{BB962C8B-B14F-4D97-AF65-F5344CB8AC3E}">
        <p14:creationId xmlns:p14="http://schemas.microsoft.com/office/powerpoint/2010/main" val="2891398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decibel (dB)</a:t>
            </a:r>
            <a:r>
              <a:rPr lang="en-US" baseline="0" dirty="0"/>
              <a:t> scale is logarithmic which means the Scott Pro eHRT is actually </a:t>
            </a:r>
            <a:r>
              <a:rPr lang="en-US" b="1" baseline="0" dirty="0"/>
              <a:t>50% quieter </a:t>
            </a:r>
            <a:r>
              <a:rPr lang="en-US" baseline="0" dirty="0"/>
              <a:t>than the leading automatic roll towel system</a:t>
            </a:r>
            <a:endParaRPr lang="en-US" dirty="0"/>
          </a:p>
          <a:p>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601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6996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provide an exceptional experience, increase productivity for your cleaning staff and manage your bottom line? Choose Scott Pro Solutions – innovative systems</a:t>
            </a:r>
            <a:r>
              <a:rPr lang="en-US" baseline="0" dirty="0"/>
              <a:t> and products designed to improve the restroom experience.</a:t>
            </a:r>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t>3</a:t>
            </a:fld>
            <a:endParaRPr lang="en-US" dirty="0"/>
          </a:p>
        </p:txBody>
      </p:sp>
    </p:spTree>
    <p:extLst>
      <p:ext uri="{BB962C8B-B14F-4D97-AF65-F5344CB8AC3E}">
        <p14:creationId xmlns:p14="http://schemas.microsoft.com/office/powerpoint/2010/main" val="3174299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provide an exceptional experience, increase productivity for your cleaning staff and manage your bottom line? Choose Scott Pro Solutions – innovative systems</a:t>
            </a:r>
            <a:r>
              <a:rPr lang="en-US" baseline="0" dirty="0"/>
              <a:t> and products designed to improve the restroom experience.</a:t>
            </a:r>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t>4</a:t>
            </a:fld>
            <a:endParaRPr lang="en-US" dirty="0"/>
          </a:p>
        </p:txBody>
      </p:sp>
    </p:spTree>
    <p:extLst>
      <p:ext uri="{BB962C8B-B14F-4D97-AF65-F5344CB8AC3E}">
        <p14:creationId xmlns:p14="http://schemas.microsoft.com/office/powerpoint/2010/main" val="1389082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The Scott</a:t>
            </a:r>
            <a:r>
              <a:rPr lang="en-US" baseline="30000" dirty="0"/>
              <a:t>®</a:t>
            </a:r>
            <a:r>
              <a:rPr lang="en-US" dirty="0"/>
              <a:t> Pro Automatic hard roll towel system offers complete system benefits as the towel and dispenser were designed to work together hygienically and harmoniously, prioritizing the customer experience and exceeding chooser expectations. All delivered by a KCP stress-free installation experience.</a:t>
            </a:r>
          </a:p>
          <a:p>
            <a:pPr algn="ctr"/>
            <a:r>
              <a:rPr lang="en-US" dirty="0"/>
              <a:t> </a:t>
            </a:r>
          </a:p>
          <a:p>
            <a:pPr lvl="0" algn="ctr">
              <a:buNone/>
            </a:pPr>
            <a:r>
              <a:rPr lang="en-US" b="1" dirty="0"/>
              <a:t>Scott® Pro automatic hard roll towel system: where preferred brand experience meets total reliability.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3B25F-E48E-434F-A6FA-D15970EA8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358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400"/>
              </a:spcBef>
              <a:buNone/>
            </a:pPr>
            <a:r>
              <a:rPr lang="en-US" sz="1600" b="1" dirty="0">
                <a:solidFill>
                  <a:srgbClr val="601E73"/>
                </a:solidFill>
              </a:rPr>
              <a:t>Key Takeaways</a:t>
            </a:r>
          </a:p>
          <a:p>
            <a:pPr marL="176213" indent="-176213">
              <a:spcBef>
                <a:spcPts val="400"/>
              </a:spcBef>
            </a:pPr>
            <a:r>
              <a:rPr lang="en-US" sz="1200" dirty="0">
                <a:solidFill>
                  <a:srgbClr val="1A3560"/>
                </a:solidFill>
              </a:rPr>
              <a:t>This dispenser works across </a:t>
            </a:r>
            <a:r>
              <a:rPr lang="en-US" sz="1200" b="1" dirty="0">
                <a:solidFill>
                  <a:srgbClr val="1A3560"/>
                </a:solidFill>
              </a:rPr>
              <a:t>all 4 towels</a:t>
            </a:r>
            <a:r>
              <a:rPr lang="en-US" sz="1200" dirty="0">
                <a:solidFill>
                  <a:srgbClr val="1A3560"/>
                </a:solidFill>
              </a:rPr>
              <a:t>.</a:t>
            </a:r>
          </a:p>
          <a:p>
            <a:pPr marL="176213" indent="-176213">
              <a:spcBef>
                <a:spcPts val="400"/>
              </a:spcBef>
            </a:pPr>
            <a:r>
              <a:rPr lang="en-US" sz="1200" dirty="0">
                <a:solidFill>
                  <a:srgbClr val="1A3560"/>
                </a:solidFill>
              </a:rPr>
              <a:t>Proprietary </a:t>
            </a:r>
            <a:r>
              <a:rPr lang="en-US" sz="1200" b="1" dirty="0">
                <a:solidFill>
                  <a:srgbClr val="1A3560"/>
                </a:solidFill>
              </a:rPr>
              <a:t>Absorbency Pockets™ </a:t>
            </a:r>
            <a:r>
              <a:rPr lang="en-US" sz="1200" dirty="0">
                <a:solidFill>
                  <a:srgbClr val="1A3560"/>
                </a:solidFill>
              </a:rPr>
              <a:t>mean users can take fewer towels to dry their hands thoroughly. </a:t>
            </a:r>
          </a:p>
          <a:p>
            <a:pPr marL="176213" indent="-176213">
              <a:spcBef>
                <a:spcPts val="400"/>
              </a:spcBef>
            </a:pPr>
            <a:r>
              <a:rPr lang="en-US" sz="1200" b="1" dirty="0">
                <a:solidFill>
                  <a:srgbClr val="1A3560"/>
                </a:solidFill>
              </a:rPr>
              <a:t>Faster Absorbency </a:t>
            </a:r>
            <a:r>
              <a:rPr lang="en-US" sz="1200" dirty="0">
                <a:solidFill>
                  <a:srgbClr val="1A3560"/>
                </a:solidFill>
              </a:rPr>
              <a:t>v. Competitive HRTs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3B25F-E48E-434F-A6FA-D15970EA8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668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DB1A-C736-4941-B2CA-1B01860BB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83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all of the benefits of the system with the interactive demo. Get a look inside the dispenser and click around to learn more about specific benefits that only we can offer. On that same landing page, you will find a short video that highlights the benefits, Scott Pro dispenser and HRT sell sheets, a comparison infographic that highlights how our system beats enmotion as well as testimonials where customers just like you share how they’ve benefited from the Scott Pro aHRT. </a:t>
            </a:r>
          </a:p>
        </p:txBody>
      </p:sp>
      <p:sp>
        <p:nvSpPr>
          <p:cNvPr id="4" name="Slide Number Placeholder 3"/>
          <p:cNvSpPr>
            <a:spLocks noGrp="1"/>
          </p:cNvSpPr>
          <p:nvPr>
            <p:ph type="sldNum" sz="quarter" idx="5"/>
          </p:nvPr>
        </p:nvSpPr>
        <p:spPr/>
        <p:txBody>
          <a:bodyPr/>
          <a:lstStyle/>
          <a:p>
            <a:fld id="{6FF3B25F-E48E-434F-A6FA-D15970EA8A2A}" type="slidenum">
              <a:rPr lang="en-US" smtClean="0"/>
              <a:t>8</a:t>
            </a:fld>
            <a:endParaRPr lang="en-US" dirty="0"/>
          </a:p>
        </p:txBody>
      </p:sp>
    </p:spTree>
    <p:extLst>
      <p:ext uri="{BB962C8B-B14F-4D97-AF65-F5344CB8AC3E}">
        <p14:creationId xmlns:p14="http://schemas.microsoft.com/office/powerpoint/2010/main" val="255737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this one minute video where we highlight key features about the importance of having a reliable dispensing system in our hyper-hygiene conscious world. </a:t>
            </a:r>
          </a:p>
        </p:txBody>
      </p:sp>
      <p:sp>
        <p:nvSpPr>
          <p:cNvPr id="4" name="Slide Number Placeholder 3"/>
          <p:cNvSpPr>
            <a:spLocks noGrp="1"/>
          </p:cNvSpPr>
          <p:nvPr>
            <p:ph type="sldNum" sz="quarter" idx="5"/>
          </p:nvPr>
        </p:nvSpPr>
        <p:spPr/>
        <p:txBody>
          <a:bodyPr/>
          <a:lstStyle/>
          <a:p>
            <a:fld id="{6FF3B25F-E48E-434F-A6FA-D15970EA8A2A}" type="slidenum">
              <a:rPr lang="en-US" smtClean="0"/>
              <a:t>9</a:t>
            </a:fld>
            <a:endParaRPr lang="en-US" dirty="0"/>
          </a:p>
        </p:txBody>
      </p:sp>
    </p:spTree>
    <p:extLst>
      <p:ext uri="{BB962C8B-B14F-4D97-AF65-F5344CB8AC3E}">
        <p14:creationId xmlns:p14="http://schemas.microsoft.com/office/powerpoint/2010/main" val="306194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the only restroom dispenser manufacturer to offer a lifetime warranty. Giving you piece of mind with a Scott brand system you can count on for a lifetime. </a:t>
            </a:r>
          </a:p>
          <a:p>
            <a:endParaRPr lang="en-US" dirty="0"/>
          </a:p>
        </p:txBody>
      </p:sp>
      <p:sp>
        <p:nvSpPr>
          <p:cNvPr id="4" name="Slide Number Placeholder 3"/>
          <p:cNvSpPr>
            <a:spLocks noGrp="1"/>
          </p:cNvSpPr>
          <p:nvPr>
            <p:ph type="sldNum" sz="quarter" idx="5"/>
          </p:nvPr>
        </p:nvSpPr>
        <p:spPr/>
        <p:txBody>
          <a:bodyPr/>
          <a:lstStyle/>
          <a:p>
            <a:fld id="{6FF3B25F-E48E-434F-A6FA-D15970EA8A2A}" type="slidenum">
              <a:rPr lang="en-US" smtClean="0"/>
              <a:t>10</a:t>
            </a:fld>
            <a:endParaRPr lang="en-US" dirty="0"/>
          </a:p>
        </p:txBody>
      </p:sp>
    </p:spTree>
    <p:extLst>
      <p:ext uri="{BB962C8B-B14F-4D97-AF65-F5344CB8AC3E}">
        <p14:creationId xmlns:p14="http://schemas.microsoft.com/office/powerpoint/2010/main" val="1708196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36735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3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13587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604209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4142634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475231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4229347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4299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359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87450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2057400"/>
            <a:ext cx="6172200" cy="3348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3484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23591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2943795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3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411941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13451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3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510222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966881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655467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4299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359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627852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2057400"/>
            <a:ext cx="6172200" cy="3348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3484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094010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570833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599743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29019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5428277" cy="4698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628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587425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5"/>
            <a:ext cx="5295541" cy="4513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443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992071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91244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786343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670166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4208799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5428277" cy="4698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628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5768839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5"/>
            <a:ext cx="5295541" cy="4513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443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980179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826899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925197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1534379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5428277" cy="4698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628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533220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5"/>
            <a:ext cx="5295541" cy="4513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443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612071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BF0B74-E05A-4DB5-B093-B84B75505F18}" type="datetimeFigureOut">
              <a:rPr lang="en-US" smtClean="0">
                <a:solidFill>
                  <a:srgbClr val="005CAB">
                    <a:tint val="75000"/>
                  </a:srgbClr>
                </a:solidFill>
              </a:rPr>
              <a:pPr/>
              <a:t>6/22/2023</a:t>
            </a:fld>
            <a:endParaRPr lang="en-US" dirty="0">
              <a:solidFill>
                <a:srgbClr val="005CAB">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5CAB">
                  <a:tint val="75000"/>
                </a:srgbClr>
              </a:solidFill>
            </a:endParaRPr>
          </a:p>
        </p:txBody>
      </p:sp>
      <p:sp>
        <p:nvSpPr>
          <p:cNvPr id="6" name="Slide Number Placeholder 5"/>
          <p:cNvSpPr>
            <a:spLocks noGrp="1"/>
          </p:cNvSpPr>
          <p:nvPr>
            <p:ph type="sldNum" sz="quarter" idx="12"/>
          </p:nvPr>
        </p:nvSpPr>
        <p:spPr/>
        <p:txBody>
          <a:body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spTree>
    <p:extLst>
      <p:ext uri="{BB962C8B-B14F-4D97-AF65-F5344CB8AC3E}">
        <p14:creationId xmlns:p14="http://schemas.microsoft.com/office/powerpoint/2010/main" val="100864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2138134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F0B74-E05A-4DB5-B093-B84B75505F18}" type="datetimeFigureOut">
              <a:rPr lang="en-US" smtClean="0">
                <a:solidFill>
                  <a:srgbClr val="005CAB">
                    <a:tint val="75000"/>
                  </a:srgbClr>
                </a:solidFill>
              </a:rPr>
              <a:pPr/>
              <a:t>6/22/2023</a:t>
            </a:fld>
            <a:endParaRPr lang="en-US" dirty="0">
              <a:solidFill>
                <a:srgbClr val="005CAB">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5CAB">
                  <a:tint val="75000"/>
                </a:srgbClr>
              </a:solidFill>
            </a:endParaRPr>
          </a:p>
        </p:txBody>
      </p:sp>
      <p:sp>
        <p:nvSpPr>
          <p:cNvPr id="6" name="Slide Number Placeholder 5"/>
          <p:cNvSpPr>
            <a:spLocks noGrp="1"/>
          </p:cNvSpPr>
          <p:nvPr>
            <p:ph type="sldNum" sz="quarter" idx="12"/>
          </p:nvPr>
        </p:nvSpPr>
        <p:spPr/>
        <p:txBody>
          <a:body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spTree>
    <p:extLst>
      <p:ext uri="{BB962C8B-B14F-4D97-AF65-F5344CB8AC3E}">
        <p14:creationId xmlns:p14="http://schemas.microsoft.com/office/powerpoint/2010/main" val="4242199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F0B74-E05A-4DB5-B093-B84B75505F18}" type="datetimeFigureOut">
              <a:rPr lang="en-US" smtClean="0">
                <a:solidFill>
                  <a:srgbClr val="005CAB">
                    <a:tint val="75000"/>
                  </a:srgbClr>
                </a:solidFill>
              </a:rPr>
              <a:pPr/>
              <a:t>6/22/2023</a:t>
            </a:fld>
            <a:endParaRPr lang="en-US" dirty="0">
              <a:solidFill>
                <a:srgbClr val="005CAB">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5CAB">
                  <a:tint val="75000"/>
                </a:srgbClr>
              </a:solidFill>
            </a:endParaRPr>
          </a:p>
        </p:txBody>
      </p:sp>
      <p:sp>
        <p:nvSpPr>
          <p:cNvPr id="5" name="Slide Number Placeholder 4"/>
          <p:cNvSpPr>
            <a:spLocks noGrp="1"/>
          </p:cNvSpPr>
          <p:nvPr>
            <p:ph type="sldNum" sz="quarter" idx="12"/>
          </p:nvPr>
        </p:nvSpPr>
        <p:spPr/>
        <p:txBody>
          <a:body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spTree>
    <p:extLst>
      <p:ext uri="{BB962C8B-B14F-4D97-AF65-F5344CB8AC3E}">
        <p14:creationId xmlns:p14="http://schemas.microsoft.com/office/powerpoint/2010/main" val="2964581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5428277" cy="4698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628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solidFill>
                  <a:srgbClr val="005CAB">
                    <a:tint val="75000"/>
                  </a:srgbClr>
                </a:solidFill>
              </a:rPr>
              <a:pPr/>
              <a:t>6/22/2023</a:t>
            </a:fld>
            <a:endParaRPr lang="en-US" dirty="0">
              <a:solidFill>
                <a:srgbClr val="005CAB">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5CAB">
                  <a:tint val="75000"/>
                </a:srgbClr>
              </a:solidFill>
            </a:endParaRPr>
          </a:p>
        </p:txBody>
      </p:sp>
      <p:sp>
        <p:nvSpPr>
          <p:cNvPr id="7" name="Slide Number Placeholder 6"/>
          <p:cNvSpPr>
            <a:spLocks noGrp="1"/>
          </p:cNvSpPr>
          <p:nvPr>
            <p:ph type="sldNum" sz="quarter" idx="12"/>
          </p:nvPr>
        </p:nvSpPr>
        <p:spPr/>
        <p:txBody>
          <a:body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spTree>
    <p:extLst>
      <p:ext uri="{BB962C8B-B14F-4D97-AF65-F5344CB8AC3E}">
        <p14:creationId xmlns:p14="http://schemas.microsoft.com/office/powerpoint/2010/main" val="1694850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5"/>
            <a:ext cx="5295541" cy="4513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443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solidFill>
                  <a:srgbClr val="005CAB">
                    <a:tint val="75000"/>
                  </a:srgbClr>
                </a:solidFill>
              </a:rPr>
              <a:pPr/>
              <a:t>6/22/2023</a:t>
            </a:fld>
            <a:endParaRPr lang="en-US" dirty="0">
              <a:solidFill>
                <a:srgbClr val="005CAB">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5CAB">
                  <a:tint val="75000"/>
                </a:srgbClr>
              </a:solidFill>
            </a:endParaRPr>
          </a:p>
        </p:txBody>
      </p:sp>
      <p:sp>
        <p:nvSpPr>
          <p:cNvPr id="7" name="Slide Number Placeholder 6"/>
          <p:cNvSpPr>
            <a:spLocks noGrp="1"/>
          </p:cNvSpPr>
          <p:nvPr>
            <p:ph type="sldNum" sz="quarter" idx="12"/>
          </p:nvPr>
        </p:nvSpPr>
        <p:spPr/>
        <p:txBody>
          <a:body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spTree>
    <p:extLst>
      <p:ext uri="{BB962C8B-B14F-4D97-AF65-F5344CB8AC3E}">
        <p14:creationId xmlns:p14="http://schemas.microsoft.com/office/powerpoint/2010/main" val="1620788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554560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280655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119218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5428277" cy="4698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628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269836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5"/>
            <a:ext cx="5295541" cy="4513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443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1951880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Section (navy)">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FF0118-7C26-4B8A-B051-9F5735AC54D9}"/>
              </a:ext>
            </a:extLst>
          </p:cNvPr>
          <p:cNvSpPr>
            <a:spLocks noGrp="1"/>
          </p:cNvSpPr>
          <p:nvPr>
            <p:ph type="sldNum" sz="quarter" idx="12"/>
          </p:nvPr>
        </p:nvSpPr>
        <p:spPr/>
        <p:txBody>
          <a:bodyPr/>
          <a:lstStyle/>
          <a:p>
            <a:fld id="{20C8323C-CE65-4792-89F2-4F49F8D807A3}" type="slidenum">
              <a:rPr lang="en-US" smtClean="0"/>
              <a:t>‹#›</a:t>
            </a:fld>
            <a:endParaRPr lang="en-US" dirty="0"/>
          </a:p>
        </p:txBody>
      </p:sp>
      <p:sp>
        <p:nvSpPr>
          <p:cNvPr id="9" name="Slide Number Placeholder 3">
            <a:extLst>
              <a:ext uri="{FF2B5EF4-FFF2-40B4-BE49-F238E27FC236}">
                <a16:creationId xmlns:a16="http://schemas.microsoft.com/office/drawing/2014/main" id="{68C7B3E2-97AD-428B-91F9-1A2B9E4DD22B}"/>
              </a:ext>
            </a:extLst>
          </p:cNvPr>
          <p:cNvSpPr txBox="1">
            <a:spLocks/>
          </p:cNvSpPr>
          <p:nvPr userDrawn="1"/>
        </p:nvSpPr>
        <p:spPr>
          <a:xfrm>
            <a:off x="11827170" y="6594703"/>
            <a:ext cx="364830" cy="263297"/>
          </a:xfrm>
          <a:prstGeom prst="rect">
            <a:avLst/>
          </a:prstGeom>
        </p:spPr>
        <p:txBody>
          <a:bodyPr vert="horz" lIns="91440" tIns="45720" rIns="91440" bIns="45720" rtlCol="0" anchor="ctr"/>
          <a:lstStyle>
            <a:defPPr>
              <a:defRPr lang="en-US"/>
            </a:defPPr>
            <a:lvl1pPr marL="0" algn="ctr" defTabSz="914400" rtl="0" eaLnBrk="1" latinLnBrk="0" hangingPunct="1">
              <a:defRPr lang="en-US" sz="1000" kern="1200" smtClean="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C8323C-CE65-4792-89F2-4F49F8D807A3}" type="slidenum">
              <a:rPr lang="en-US" smtClean="0"/>
              <a:pPr/>
              <a:t>‹#›</a:t>
            </a:fld>
            <a:endParaRPr lang="en-US" dirty="0"/>
          </a:p>
        </p:txBody>
      </p:sp>
      <p:pic>
        <p:nvPicPr>
          <p:cNvPr id="8" name="Picture 7">
            <a:extLst>
              <a:ext uri="{FF2B5EF4-FFF2-40B4-BE49-F238E27FC236}">
                <a16:creationId xmlns:a16="http://schemas.microsoft.com/office/drawing/2014/main" id="{176F522B-26D9-3447-B831-37626B8505EA}"/>
              </a:ext>
            </a:extLst>
          </p:cNvPr>
          <p:cNvPicPr>
            <a:picLocks noChangeAspect="1"/>
          </p:cNvPicPr>
          <p:nvPr userDrawn="1"/>
        </p:nvPicPr>
        <p:blipFill>
          <a:blip r:embed="rId2"/>
          <a:stretch>
            <a:fillRect/>
          </a:stretch>
        </p:blipFill>
        <p:spPr>
          <a:xfrm>
            <a:off x="710599" y="6018075"/>
            <a:ext cx="1513294" cy="577103"/>
          </a:xfrm>
          <a:prstGeom prst="rect">
            <a:avLst/>
          </a:prstGeom>
        </p:spPr>
      </p:pic>
      <p:sp>
        <p:nvSpPr>
          <p:cNvPr id="11" name="Text Placeholder 4">
            <a:extLst>
              <a:ext uri="{FF2B5EF4-FFF2-40B4-BE49-F238E27FC236}">
                <a16:creationId xmlns:a16="http://schemas.microsoft.com/office/drawing/2014/main" id="{7964C4BC-25A9-934A-B1A1-A38493234427}"/>
              </a:ext>
            </a:extLst>
          </p:cNvPr>
          <p:cNvSpPr>
            <a:spLocks noGrp="1"/>
          </p:cNvSpPr>
          <p:nvPr>
            <p:ph type="body" sz="quarter" idx="14"/>
          </p:nvPr>
        </p:nvSpPr>
        <p:spPr>
          <a:xfrm>
            <a:off x="1059085" y="1974186"/>
            <a:ext cx="10075761" cy="3222625"/>
          </a:xfrm>
        </p:spPr>
        <p:txBody>
          <a:bodyPr>
            <a:noAutofit/>
          </a:bodyPr>
          <a:lstStyle>
            <a:lvl1pPr marL="0" indent="0">
              <a:buClr>
                <a:schemeClr val="bg1"/>
              </a:buClr>
              <a:buFont typeface="Arial" panose="020B0604020202020204" pitchFamily="34" charset="0"/>
              <a:buNone/>
              <a:defRPr sz="4000">
                <a:solidFill>
                  <a:schemeClr val="bg1"/>
                </a:solidFill>
              </a:defRPr>
            </a:lvl1pPr>
            <a:lvl2pPr marL="457200" indent="0">
              <a:buClr>
                <a:schemeClr val="bg1"/>
              </a:buClr>
              <a:buFont typeface="Arial" panose="020B0604020202020204" pitchFamily="34" charset="0"/>
              <a:buNone/>
              <a:defRPr sz="3600">
                <a:solidFill>
                  <a:schemeClr val="bg1"/>
                </a:solidFill>
              </a:defRPr>
            </a:lvl2pPr>
            <a:lvl3pPr marL="914400" indent="0">
              <a:buClr>
                <a:schemeClr val="bg1"/>
              </a:buClr>
              <a:buFont typeface="Arial" panose="020B0604020202020204" pitchFamily="34" charset="0"/>
              <a:buNone/>
              <a:defRPr sz="3200">
                <a:solidFill>
                  <a:schemeClr val="bg1"/>
                </a:solidFill>
              </a:defRPr>
            </a:lvl3pPr>
            <a:lvl4pPr>
              <a:defRPr sz="2800"/>
            </a:lvl4pPr>
            <a:lvl5pPr>
              <a:defRPr sz="28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985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190228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6AFF5F8-9556-4FBB-8BD5-AA6DF70A5AA8}"/>
              </a:ext>
            </a:extLst>
          </p:cNvPr>
          <p:cNvSpPr>
            <a:spLocks noGrp="1"/>
          </p:cNvSpPr>
          <p:nvPr>
            <p:ph type="title"/>
          </p:nvPr>
        </p:nvSpPr>
        <p:spPr>
          <a:xfrm>
            <a:off x="419099" y="365760"/>
            <a:ext cx="11439525" cy="749636"/>
          </a:xfrm>
        </p:spPr>
        <p:txBody>
          <a:bodyPr anchor="t" anchorCtr="0">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lide Number Placeholder 3">
            <a:extLst>
              <a:ext uri="{FF2B5EF4-FFF2-40B4-BE49-F238E27FC236}">
                <a16:creationId xmlns:a16="http://schemas.microsoft.com/office/drawing/2014/main" id="{69EB19C0-9AD8-46A3-BD15-2F60F3CA68A5}"/>
              </a:ext>
            </a:extLst>
          </p:cNvPr>
          <p:cNvSpPr txBox="1">
            <a:spLocks/>
          </p:cNvSpPr>
          <p:nvPr userDrawn="1"/>
        </p:nvSpPr>
        <p:spPr>
          <a:xfrm>
            <a:off x="11827170" y="6594703"/>
            <a:ext cx="364830" cy="263297"/>
          </a:xfrm>
          <a:prstGeom prst="rect">
            <a:avLst/>
          </a:prstGeom>
        </p:spPr>
        <p:txBody>
          <a:bodyPr vert="horz" lIns="91440" tIns="45720" rIns="91440" bIns="45720" rtlCol="0" anchor="ctr"/>
          <a:lstStyle>
            <a:defPPr>
              <a:defRPr lang="en-US"/>
            </a:defPPr>
            <a:lvl1pPr marL="0" algn="ctr" defTabSz="914400" rtl="0" eaLnBrk="1" latinLnBrk="0" hangingPunct="1">
              <a:defRPr lang="en-US" sz="1000" kern="1200" smtClean="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C8323C-CE65-4792-89F2-4F49F8D807A3}"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95644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4299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359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792964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2057400"/>
            <a:ext cx="6172200" cy="3348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3484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94254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12489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3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BC27F-B423-45DD-B5DA-033724D22A88}"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274739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slideLayout" Target="../slideLayouts/slideLayout9.xml"/><Relationship Id="rId16"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5" Type="http://schemas.openxmlformats.org/officeDocument/2006/relationships/image" Target="../media/image7.png"/><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6.xml"/><Relationship Id="rId7" Type="http://schemas.openxmlformats.org/officeDocument/2006/relationships/image" Target="../media/image11.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1.xml"/><Relationship Id="rId7" Type="http://schemas.openxmlformats.org/officeDocument/2006/relationships/image" Target="../media/image13.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5.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image" Target="../media/image14.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6.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1.xml"/><Relationship Id="rId7" Type="http://schemas.openxmlformats.org/officeDocument/2006/relationships/image" Target="../media/image11.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7.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2.png"/><Relationship Id="rId4" Type="http://schemas.openxmlformats.org/officeDocument/2006/relationships/slideLayout" Target="../slideLayouts/slideLayout47.xml"/><Relationship Id="rId9" Type="http://schemas.openxmlformats.org/officeDocument/2006/relationships/image" Target="../media/image1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ECAE8F-67B5-F14F-A2D5-11127BB992E9}"/>
              </a:ext>
            </a:extLst>
          </p:cNvPr>
          <p:cNvPicPr>
            <a:picLocks noChangeAspect="1"/>
          </p:cNvPicPr>
          <p:nvPr userDrawn="1"/>
        </p:nvPicPr>
        <p:blipFill>
          <a:blip r:embed="rId10"/>
          <a:stretch>
            <a:fillRect/>
          </a:stretch>
        </p:blipFill>
        <p:spPr>
          <a:xfrm>
            <a:off x="0" y="-1"/>
            <a:ext cx="12192000" cy="1778000"/>
          </a:xfrm>
          <a:prstGeom prst="rect">
            <a:avLst/>
          </a:prstGeom>
        </p:spPr>
      </p:pic>
      <p:sp>
        <p:nvSpPr>
          <p:cNvPr id="2" name="Title Placeholder 1"/>
          <p:cNvSpPr>
            <a:spLocks noGrp="1"/>
          </p:cNvSpPr>
          <p:nvPr>
            <p:ph type="title"/>
          </p:nvPr>
        </p:nvSpPr>
        <p:spPr>
          <a:xfrm>
            <a:off x="838200" y="0"/>
            <a:ext cx="10515600" cy="17779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BC27F-B423-45DD-B5DA-033724D22A88}" type="datetimeFigureOut">
              <a:rPr lang="en-US" smtClean="0"/>
              <a:t>6/22/2023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F1CD3-DF47-43AF-903A-7E5CE20F3122}" type="slidenum">
              <a:rPr lang="en-US" smtClean="0"/>
              <a:t>‹#›</a:t>
            </a:fld>
            <a:endParaRPr lang="en-US" dirty="0"/>
          </a:p>
        </p:txBody>
      </p:sp>
    </p:spTree>
    <p:extLst>
      <p:ext uri="{BB962C8B-B14F-4D97-AF65-F5344CB8AC3E}">
        <p14:creationId xmlns:p14="http://schemas.microsoft.com/office/powerpoint/2010/main" val="12478376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BBF0404-67E1-8844-83DE-783D79554C51}"/>
              </a:ext>
            </a:extLst>
          </p:cNvPr>
          <p:cNvSpPr/>
          <p:nvPr userDrawn="1"/>
        </p:nvSpPr>
        <p:spPr>
          <a:xfrm>
            <a:off x="0" y="0"/>
            <a:ext cx="12192000" cy="1776606"/>
          </a:xfrm>
          <a:prstGeom prst="rect">
            <a:avLst/>
          </a:prstGeom>
          <a:solidFill>
            <a:srgbClr val="2230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1"/>
            <a:ext cx="8841059" cy="17563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954213"/>
            <a:ext cx="10515600" cy="4222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BC27F-B423-45DD-B5DA-033724D22A88}" type="datetimeFigureOut">
              <a:rPr lang="en-US" smtClean="0"/>
              <a:t>6/22/2023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F1CD3-DF47-43AF-903A-7E5CE20F3122}" type="slidenum">
              <a:rPr lang="en-US" smtClean="0"/>
              <a:t>‹#›</a:t>
            </a:fld>
            <a:endParaRPr lang="en-US" dirty="0"/>
          </a:p>
        </p:txBody>
      </p:sp>
      <p:pic>
        <p:nvPicPr>
          <p:cNvPr id="18" name="Picture 17"/>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068860" y="-565967"/>
            <a:ext cx="3356557" cy="2593704"/>
          </a:xfrm>
          <a:prstGeom prst="rect">
            <a:avLst/>
          </a:prstGeom>
        </p:spPr>
      </p:pic>
      <p:cxnSp>
        <p:nvCxnSpPr>
          <p:cNvPr id="19" name="Straight Connector 18"/>
          <p:cNvCxnSpPr/>
          <p:nvPr userDrawn="1"/>
        </p:nvCxnSpPr>
        <p:spPr>
          <a:xfrm>
            <a:off x="3017559" y="7708759"/>
            <a:ext cx="6011174" cy="0"/>
          </a:xfrm>
          <a:prstGeom prst="line">
            <a:avLst/>
          </a:prstGeom>
          <a:ln w="38100" cap="rnd">
            <a:prstDash val="sysDot"/>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6E0555F2-5655-324A-A1C1-BAD34B776148}"/>
              </a:ext>
            </a:extLst>
          </p:cNvPr>
          <p:cNvCxnSpPr>
            <a:cxnSpLocks/>
          </p:cNvCxnSpPr>
          <p:nvPr userDrawn="1"/>
        </p:nvCxnSpPr>
        <p:spPr>
          <a:xfrm>
            <a:off x="5016137" y="6258782"/>
            <a:ext cx="2090057" cy="0"/>
          </a:xfrm>
          <a:prstGeom prst="line">
            <a:avLst/>
          </a:prstGeom>
          <a:ln w="38100" cap="rnd">
            <a:prstDash val="sysDot"/>
          </a:ln>
        </p:spPr>
        <p:style>
          <a:lnRef idx="3">
            <a:schemeClr val="dk1"/>
          </a:lnRef>
          <a:fillRef idx="0">
            <a:schemeClr val="dk1"/>
          </a:fillRef>
          <a:effectRef idx="2">
            <a:schemeClr val="dk1"/>
          </a:effectRef>
          <a:fontRef idx="minor">
            <a:schemeClr val="tx1"/>
          </a:fontRef>
        </p:style>
      </p:cxnSp>
      <p:grpSp>
        <p:nvGrpSpPr>
          <p:cNvPr id="32" name="Group 31">
            <a:extLst>
              <a:ext uri="{FF2B5EF4-FFF2-40B4-BE49-F238E27FC236}">
                <a16:creationId xmlns:a16="http://schemas.microsoft.com/office/drawing/2014/main" id="{72D9D94C-AE36-B04A-8F09-57673C7FB1A2}"/>
              </a:ext>
            </a:extLst>
          </p:cNvPr>
          <p:cNvGrpSpPr/>
          <p:nvPr userDrawn="1"/>
        </p:nvGrpSpPr>
        <p:grpSpPr>
          <a:xfrm>
            <a:off x="4710232" y="8221521"/>
            <a:ext cx="2771537" cy="713030"/>
            <a:chOff x="2667000" y="5908287"/>
            <a:chExt cx="2771537" cy="713030"/>
          </a:xfrm>
        </p:grpSpPr>
        <p:pic>
          <p:nvPicPr>
            <p:cNvPr id="33" name="Picture 32">
              <a:extLst>
                <a:ext uri="{FF2B5EF4-FFF2-40B4-BE49-F238E27FC236}">
                  <a16:creationId xmlns:a16="http://schemas.microsoft.com/office/drawing/2014/main" id="{32FBC69A-DF93-C14D-B59B-3926AB12CA7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716998" y="5908287"/>
              <a:ext cx="721539" cy="713030"/>
            </a:xfrm>
            <a:prstGeom prst="rect">
              <a:avLst/>
            </a:prstGeom>
          </p:spPr>
        </p:pic>
        <p:pic>
          <p:nvPicPr>
            <p:cNvPr id="34" name="Picture 33">
              <a:extLst>
                <a:ext uri="{FF2B5EF4-FFF2-40B4-BE49-F238E27FC236}">
                  <a16:creationId xmlns:a16="http://schemas.microsoft.com/office/drawing/2014/main" id="{53D26FD0-EE20-FA44-8CF7-6D70BDD4328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692850" y="5915094"/>
              <a:ext cx="699416" cy="699416"/>
            </a:xfrm>
            <a:prstGeom prst="rect">
              <a:avLst/>
            </a:prstGeom>
          </p:spPr>
        </p:pic>
        <p:pic>
          <p:nvPicPr>
            <p:cNvPr id="35" name="Picture 34">
              <a:extLst>
                <a:ext uri="{FF2B5EF4-FFF2-40B4-BE49-F238E27FC236}">
                  <a16:creationId xmlns:a16="http://schemas.microsoft.com/office/drawing/2014/main" id="{EBACB588-0D80-A348-8005-C792E41BA5A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67000" y="5915094"/>
              <a:ext cx="701118" cy="699416"/>
            </a:xfrm>
            <a:prstGeom prst="rect">
              <a:avLst/>
            </a:prstGeom>
          </p:spPr>
        </p:pic>
      </p:grpSp>
      <p:grpSp>
        <p:nvGrpSpPr>
          <p:cNvPr id="28" name="Group 27">
            <a:extLst>
              <a:ext uri="{FF2B5EF4-FFF2-40B4-BE49-F238E27FC236}">
                <a16:creationId xmlns:a16="http://schemas.microsoft.com/office/drawing/2014/main" id="{49CC187B-1B49-1449-ACDB-B869D29F157E}"/>
              </a:ext>
            </a:extLst>
          </p:cNvPr>
          <p:cNvGrpSpPr/>
          <p:nvPr userDrawn="1"/>
        </p:nvGrpSpPr>
        <p:grpSpPr>
          <a:xfrm>
            <a:off x="4715329" y="5916029"/>
            <a:ext cx="2753180" cy="698500"/>
            <a:chOff x="4715329" y="5916029"/>
            <a:chExt cx="2753180" cy="698500"/>
          </a:xfrm>
        </p:grpSpPr>
        <p:sp>
          <p:nvSpPr>
            <p:cNvPr id="29" name="Oval 28">
              <a:extLst>
                <a:ext uri="{FF2B5EF4-FFF2-40B4-BE49-F238E27FC236}">
                  <a16:creationId xmlns:a16="http://schemas.microsoft.com/office/drawing/2014/main" id="{B2F247EF-7523-4942-8182-0B053DFAD5DA}"/>
                </a:ext>
              </a:extLst>
            </p:cNvPr>
            <p:cNvSpPr/>
            <p:nvPr/>
          </p:nvSpPr>
          <p:spPr>
            <a:xfrm>
              <a:off x="5738586" y="5916029"/>
              <a:ext cx="698500" cy="698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1798315-0C15-004B-BD14-506879E6292F}"/>
                </a:ext>
              </a:extLst>
            </p:cNvPr>
            <p:cNvSpPr/>
            <p:nvPr/>
          </p:nvSpPr>
          <p:spPr>
            <a:xfrm>
              <a:off x="4715329" y="5916029"/>
              <a:ext cx="698500" cy="698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F5389CF9-6F2D-6C48-BC67-A09DCDEE45E8}"/>
                </a:ext>
              </a:extLst>
            </p:cNvPr>
            <p:cNvSpPr/>
            <p:nvPr/>
          </p:nvSpPr>
          <p:spPr>
            <a:xfrm>
              <a:off x="6770009" y="5916029"/>
              <a:ext cx="698500" cy="698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CE1134B-E65F-FC4E-BE9D-A3AC6CA6204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808717" y="6144629"/>
              <a:ext cx="580916" cy="196721"/>
            </a:xfrm>
            <a:prstGeom prst="rect">
              <a:avLst/>
            </a:prstGeom>
          </p:spPr>
        </p:pic>
        <p:pic>
          <p:nvPicPr>
            <p:cNvPr id="37" name="Picture 36">
              <a:extLst>
                <a:ext uri="{FF2B5EF4-FFF2-40B4-BE49-F238E27FC236}">
                  <a16:creationId xmlns:a16="http://schemas.microsoft.com/office/drawing/2014/main" id="{C885498D-E8F6-AC40-93C9-BDADC033E73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821713" y="6092824"/>
              <a:ext cx="499357" cy="323851"/>
            </a:xfrm>
            <a:prstGeom prst="rect">
              <a:avLst/>
            </a:prstGeom>
          </p:spPr>
        </p:pic>
        <p:pic>
          <p:nvPicPr>
            <p:cNvPr id="38" name="Picture 37">
              <a:extLst>
                <a:ext uri="{FF2B5EF4-FFF2-40B4-BE49-F238E27FC236}">
                  <a16:creationId xmlns:a16="http://schemas.microsoft.com/office/drawing/2014/main" id="{A01A8EAC-5158-EE42-84FC-F2C177699D9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833157" y="6128714"/>
              <a:ext cx="580467" cy="265736"/>
            </a:xfrm>
            <a:prstGeom prst="rect">
              <a:avLst/>
            </a:prstGeom>
          </p:spPr>
        </p:pic>
      </p:grpSp>
    </p:spTree>
    <p:extLst>
      <p:ext uri="{BB962C8B-B14F-4D97-AF65-F5344CB8AC3E}">
        <p14:creationId xmlns:p14="http://schemas.microsoft.com/office/powerpoint/2010/main" val="245068054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725" r:id="rId3"/>
    <p:sldLayoutId id="2147483661" r:id="rId4"/>
    <p:sldLayoutId id="2147483662" r:id="rId5"/>
    <p:sldLayoutId id="2147483663" r:id="rId6"/>
    <p:sldLayoutId id="2147483769" r:id="rId7"/>
    <p:sldLayoutId id="2147483664" r:id="rId8"/>
    <p:sldLayoutId id="2147483665"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E7998E-7788-F34B-8872-98F9E2E56CB3}"/>
              </a:ext>
            </a:extLst>
          </p:cNvPr>
          <p:cNvSpPr/>
          <p:nvPr userDrawn="1"/>
        </p:nvSpPr>
        <p:spPr>
          <a:xfrm>
            <a:off x="0" y="0"/>
            <a:ext cx="12192000" cy="1776606"/>
          </a:xfrm>
          <a:prstGeom prst="rect">
            <a:avLst/>
          </a:prstGeom>
          <a:solidFill>
            <a:srgbClr val="2230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0"/>
            <a:ext cx="10515600" cy="17766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BC27F-B423-45DD-B5DA-033724D22A88}" type="datetimeFigureOut">
              <a:rPr lang="en-US" smtClean="0"/>
              <a:t>6/22/2023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F1CD3-DF47-43AF-903A-7E5CE20F3122}" type="slidenum">
              <a:rPr lang="en-US" smtClean="0"/>
              <a:t>‹#›</a:t>
            </a:fld>
            <a:endParaRPr lang="en-US" dirty="0"/>
          </a:p>
        </p:txBody>
      </p:sp>
    </p:spTree>
    <p:extLst>
      <p:ext uri="{BB962C8B-B14F-4D97-AF65-F5344CB8AC3E}">
        <p14:creationId xmlns:p14="http://schemas.microsoft.com/office/powerpoint/2010/main" val="12302479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1B981D-1FBC-6942-997F-05F944F6EF69}"/>
              </a:ext>
            </a:extLst>
          </p:cNvPr>
          <p:cNvSpPr/>
          <p:nvPr userDrawn="1"/>
        </p:nvSpPr>
        <p:spPr>
          <a:xfrm>
            <a:off x="0" y="-25725"/>
            <a:ext cx="12192000" cy="1776606"/>
          </a:xfrm>
          <a:prstGeom prst="rect">
            <a:avLst/>
          </a:prstGeom>
          <a:solidFill>
            <a:srgbClr val="D1ADD7">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1"/>
            <a:ext cx="10515600" cy="17508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0B74-E05A-4DB5-B093-B84B75505F18}" type="datetimeFigureOut">
              <a:rPr lang="en-US" smtClean="0"/>
              <a:t>6/22/2023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56F12-D6E7-40AD-926D-63B5A856955A}" type="slidenum">
              <a:rPr lang="en-US" smtClean="0"/>
              <a:t>‹#›</a:t>
            </a:fld>
            <a:endParaRPr lang="en-US" dirty="0"/>
          </a:p>
        </p:txBody>
      </p:sp>
      <p:pic>
        <p:nvPicPr>
          <p:cNvPr id="9" name="Pictur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65775" y="230188"/>
            <a:ext cx="1862038" cy="1264781"/>
          </a:xfrm>
          <a:prstGeom prst="rect">
            <a:avLst/>
          </a:prstGeom>
        </p:spPr>
      </p:pic>
    </p:spTree>
    <p:extLst>
      <p:ext uri="{BB962C8B-B14F-4D97-AF65-F5344CB8AC3E}">
        <p14:creationId xmlns:p14="http://schemas.microsoft.com/office/powerpoint/2010/main" val="1756532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6A6BE1-7AF3-3641-B3EA-E514A9A8475F}"/>
              </a:ext>
            </a:extLst>
          </p:cNvPr>
          <p:cNvSpPr/>
          <p:nvPr userDrawn="1"/>
        </p:nvSpPr>
        <p:spPr>
          <a:xfrm>
            <a:off x="0" y="-25725"/>
            <a:ext cx="12192000" cy="1776606"/>
          </a:xfrm>
          <a:prstGeom prst="rect">
            <a:avLst/>
          </a:prstGeom>
          <a:solidFill>
            <a:srgbClr val="95EBE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25725"/>
            <a:ext cx="8963388" cy="17766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0B74-E05A-4DB5-B093-B84B75505F18}" type="datetimeFigureOut">
              <a:rPr lang="en-US" smtClean="0"/>
              <a:t>6/22/2023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56F12-D6E7-40AD-926D-63B5A856955A}" type="slidenum">
              <a:rPr lang="en-US" smtClean="0"/>
              <a:t>‹#›</a:t>
            </a:fld>
            <a:endParaRPr lang="en-US" dirty="0"/>
          </a:p>
        </p:txBody>
      </p:sp>
      <p:pic>
        <p:nvPicPr>
          <p:cNvPr id="9" name="Pictur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65775" y="230188"/>
            <a:ext cx="1862038" cy="1264781"/>
          </a:xfrm>
          <a:prstGeom prst="rect">
            <a:avLst/>
          </a:prstGeom>
        </p:spPr>
      </p:pic>
    </p:spTree>
    <p:extLst>
      <p:ext uri="{BB962C8B-B14F-4D97-AF65-F5344CB8AC3E}">
        <p14:creationId xmlns:p14="http://schemas.microsoft.com/office/powerpoint/2010/main" val="18854029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B5D8C7-7C98-2041-8900-87EFEE2265DF}"/>
              </a:ext>
            </a:extLst>
          </p:cNvPr>
          <p:cNvSpPr/>
          <p:nvPr userDrawn="1"/>
        </p:nvSpPr>
        <p:spPr>
          <a:xfrm>
            <a:off x="0" y="-25725"/>
            <a:ext cx="12192000" cy="1776606"/>
          </a:xfrm>
          <a:prstGeom prst="rect">
            <a:avLst/>
          </a:prstGeom>
          <a:solidFill>
            <a:srgbClr val="BFC8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1"/>
            <a:ext cx="9075234" cy="17508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0B74-E05A-4DB5-B093-B84B75505F18}" type="datetimeFigureOut">
              <a:rPr lang="en-US" smtClean="0"/>
              <a:t>6/22/2023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56F12-D6E7-40AD-926D-63B5A856955A}" type="slidenum">
              <a:rPr lang="en-US" smtClean="0"/>
              <a:t>‹#›</a:t>
            </a:fld>
            <a:endParaRPr lang="en-US" dirty="0"/>
          </a:p>
        </p:txBody>
      </p:sp>
      <p:pic>
        <p:nvPicPr>
          <p:cNvPr id="9" name="Pictur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65775" y="230188"/>
            <a:ext cx="1862038" cy="1264781"/>
          </a:xfrm>
          <a:prstGeom prst="rect">
            <a:avLst/>
          </a:prstGeom>
        </p:spPr>
      </p:pic>
    </p:spTree>
    <p:extLst>
      <p:ext uri="{BB962C8B-B14F-4D97-AF65-F5344CB8AC3E}">
        <p14:creationId xmlns:p14="http://schemas.microsoft.com/office/powerpoint/2010/main" val="38692265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0B74-E05A-4DB5-B093-B84B75505F18}" type="datetimeFigureOut">
              <a:rPr lang="en-US" smtClean="0">
                <a:solidFill>
                  <a:srgbClr val="005CAB">
                    <a:tint val="75000"/>
                  </a:srgbClr>
                </a:solidFill>
              </a:rPr>
              <a:pPr/>
              <a:t>6/22/2023</a:t>
            </a:fld>
            <a:endParaRPr lang="en-US" dirty="0">
              <a:solidFill>
                <a:srgbClr val="005CAB">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5CAB">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pic>
        <p:nvPicPr>
          <p:cNvPr id="9" name="Pictur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65775" y="230188"/>
            <a:ext cx="1862038" cy="1264781"/>
          </a:xfrm>
          <a:prstGeom prst="rect">
            <a:avLst/>
          </a:prstGeom>
        </p:spPr>
      </p:pic>
    </p:spTree>
    <p:extLst>
      <p:ext uri="{BB962C8B-B14F-4D97-AF65-F5344CB8AC3E}">
        <p14:creationId xmlns:p14="http://schemas.microsoft.com/office/powerpoint/2010/main" val="238636603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1B981D-1FBC-6942-997F-05F944F6EF69}"/>
              </a:ext>
            </a:extLst>
          </p:cNvPr>
          <p:cNvSpPr/>
          <p:nvPr userDrawn="1"/>
        </p:nvSpPr>
        <p:spPr>
          <a:xfrm>
            <a:off x="0" y="-25725"/>
            <a:ext cx="12192000" cy="1776606"/>
          </a:xfrm>
          <a:prstGeom prst="rect">
            <a:avLst/>
          </a:prstGeom>
          <a:solidFill>
            <a:srgbClr val="D1ADD7">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1"/>
            <a:ext cx="10515600" cy="17508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140867"/>
            <a:ext cx="10515600" cy="4036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0B74-E05A-4DB5-B093-B84B75505F18}" type="datetimeFigureOut">
              <a:rPr lang="en-US" smtClean="0"/>
              <a:t>6/22/2023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56F12-D6E7-40AD-926D-63B5A856955A}" type="slidenum">
              <a:rPr lang="en-US" smtClean="0"/>
              <a:pPr/>
              <a:t>‹#›</a:t>
            </a:fld>
            <a:endParaRPr lang="en-US" dirty="0"/>
          </a:p>
        </p:txBody>
      </p:sp>
      <p:pic>
        <p:nvPicPr>
          <p:cNvPr id="9" name="Picture 8"/>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351363" y="389987"/>
            <a:ext cx="1523184" cy="1034616"/>
          </a:xfrm>
          <a:prstGeom prst="rect">
            <a:avLst/>
          </a:prstGeom>
        </p:spPr>
      </p:pic>
    </p:spTree>
    <p:extLst>
      <p:ext uri="{BB962C8B-B14F-4D97-AF65-F5344CB8AC3E}">
        <p14:creationId xmlns:p14="http://schemas.microsoft.com/office/powerpoint/2010/main" val="335419946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hyperlink" Target="https://kcp.showpad.com/share/Yv32hZWW49hrwiBKa3sMY" TargetMode="External"/><Relationship Id="rId4" Type="http://schemas.openxmlformats.org/officeDocument/2006/relationships/image" Target="../media/image53.sv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kcp.showpad.com/share/38HSLiwPbhR0acr7Bqbjz" TargetMode="Externa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hyperlink" Target="https://kcp.showpad.com/share/GOeb93eZm6n4kkHxfebGr" TargetMode="External"/><Relationship Id="rId5" Type="http://schemas.openxmlformats.org/officeDocument/2006/relationships/hyperlink" Target="https://kcp.showpad.com/share/VOy74dJ5c7zfSkkj7GwEA" TargetMode="Externa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19.png"/><Relationship Id="rId4" Type="http://schemas.openxmlformats.org/officeDocument/2006/relationships/image" Target="../media/image57.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hyperlink" Target="https://kcp.showpad.com/share/eBko7YijSMsZOpOerTmSl" TargetMode="Externa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hyperlink" Target="https://kcp.showpad.com/share/jxKJbOX5CKhKyBPn9zHpy" TargetMode="External"/><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kcp.showpad.com/share/dm5Gr2FvtQfVurRDanFKb"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home.kcprofessional.com/scott-pro-ehr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kcp.showpad.com/share/H96vU3bFVzfCQaMFH5u2P" TargetMode="Externa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170B-1F93-4EB0-BA8A-A699B86EA709}"/>
              </a:ext>
            </a:extLst>
          </p:cNvPr>
          <p:cNvSpPr>
            <a:spLocks noGrp="1"/>
          </p:cNvSpPr>
          <p:nvPr>
            <p:ph type="title"/>
          </p:nvPr>
        </p:nvSpPr>
        <p:spPr/>
        <p:txBody>
          <a:bodyPr>
            <a:normAutofit/>
          </a:bodyPr>
          <a:lstStyle/>
          <a:p>
            <a:r>
              <a:rPr lang="en-US" sz="4000" dirty="0">
                <a:solidFill>
                  <a:srgbClr val="FF0000"/>
                </a:solidFill>
              </a:rPr>
              <a:t>Customize Before Presenting </a:t>
            </a:r>
          </a:p>
        </p:txBody>
      </p:sp>
      <p:sp>
        <p:nvSpPr>
          <p:cNvPr id="3" name="Content Placeholder 4">
            <a:extLst>
              <a:ext uri="{FF2B5EF4-FFF2-40B4-BE49-F238E27FC236}">
                <a16:creationId xmlns:a16="http://schemas.microsoft.com/office/drawing/2014/main" id="{283ACEAD-2DC6-469B-BA7F-105E08774B8C}"/>
              </a:ext>
            </a:extLst>
          </p:cNvPr>
          <p:cNvSpPr txBox="1">
            <a:spLocks/>
          </p:cNvSpPr>
          <p:nvPr/>
        </p:nvSpPr>
        <p:spPr>
          <a:xfrm>
            <a:off x="457200" y="2408725"/>
            <a:ext cx="11514084" cy="344312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FF0000"/>
                </a:solidFill>
                <a:latin typeface="Arial" panose="020B0604020202020204" pitchFamily="34" charset="0"/>
                <a:cs typeface="Arial" panose="020B0604020202020204" pitchFamily="34" charset="0"/>
              </a:rPr>
              <a:t>Select appropriate Scott Pro restroom visual based on your segment (slide 3 or 4) </a:t>
            </a:r>
          </a:p>
          <a:p>
            <a:pPr marL="0" indent="0">
              <a:buNone/>
            </a:pPr>
            <a:endParaRPr lang="en-US" sz="2600" dirty="0">
              <a:solidFill>
                <a:srgbClr val="FF0000"/>
              </a:solidFill>
              <a:latin typeface="Arial" panose="020B0604020202020204" pitchFamily="34" charset="0"/>
              <a:cs typeface="Arial" panose="020B0604020202020204" pitchFamily="34" charset="0"/>
            </a:endParaRPr>
          </a:p>
          <a:p>
            <a:r>
              <a:rPr lang="en-US" sz="2600" dirty="0">
                <a:solidFill>
                  <a:srgbClr val="FF0000"/>
                </a:solidFill>
                <a:latin typeface="Arial" panose="020B0604020202020204" pitchFamily="34" charset="0"/>
                <a:cs typeface="Arial" panose="020B0604020202020204" pitchFamily="34" charset="0"/>
              </a:rPr>
              <a:t>Review appendix and delete core plug color(s) SKUs not relevant to customer</a:t>
            </a:r>
          </a:p>
          <a:p>
            <a:pPr marL="0" indent="0">
              <a:buNone/>
            </a:pPr>
            <a:endParaRPr lang="en-US" sz="2600" dirty="0">
              <a:solidFill>
                <a:srgbClr val="FF0000"/>
              </a:solidFill>
              <a:latin typeface="Arial" panose="020B0604020202020204" pitchFamily="34" charset="0"/>
              <a:cs typeface="Arial" panose="020B0604020202020204" pitchFamily="34" charset="0"/>
            </a:endParaRPr>
          </a:p>
          <a:p>
            <a:r>
              <a:rPr lang="en-US" sz="2600" dirty="0">
                <a:solidFill>
                  <a:srgbClr val="FF0000"/>
                </a:solidFill>
                <a:latin typeface="Arial" panose="020B0604020202020204" pitchFamily="34" charset="0"/>
                <a:cs typeface="Arial" panose="020B0604020202020204" pitchFamily="34" charset="0"/>
              </a:rPr>
              <a:t>Review appendix and bring in relevant competitive comparison slides; note if they are using or considering enMotion, bring the comparison infographic (slide 19) into the main presentation. </a:t>
            </a:r>
          </a:p>
          <a:p>
            <a:pPr marL="0" indent="0">
              <a:buNone/>
            </a:pPr>
            <a:endParaRPr lang="en-US" sz="2600" dirty="0">
              <a:solidFill>
                <a:srgbClr val="FF0000"/>
              </a:solidFill>
              <a:latin typeface="Arial" panose="020B0604020202020204" pitchFamily="34" charset="0"/>
              <a:cs typeface="Arial" panose="020B0604020202020204" pitchFamily="34" charset="0"/>
            </a:endParaRPr>
          </a:p>
          <a:p>
            <a:r>
              <a:rPr lang="en-US" sz="2600" dirty="0">
                <a:solidFill>
                  <a:srgbClr val="FF0000"/>
                </a:solidFill>
                <a:latin typeface="Arial" panose="020B0604020202020204" pitchFamily="34" charset="0"/>
                <a:cs typeface="Arial" panose="020B0604020202020204" pitchFamily="34" charset="0"/>
              </a:rPr>
              <a:t>Recommend showing interactive demo if time permits to explore detailed benefits (slide 8), otherwise only showcase 1 minute video (slide 9)</a:t>
            </a:r>
            <a:endParaRPr lang="en-US" dirty="0">
              <a:solidFill>
                <a:srgbClr val="FF0000"/>
              </a:solidFill>
            </a:endParaRPr>
          </a:p>
        </p:txBody>
      </p:sp>
    </p:spTree>
    <p:extLst>
      <p:ext uri="{BB962C8B-B14F-4D97-AF65-F5344CB8AC3E}">
        <p14:creationId xmlns:p14="http://schemas.microsoft.com/office/powerpoint/2010/main" val="9340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4D6E-B200-014B-9BF0-381A6BCA044D}"/>
              </a:ext>
            </a:extLst>
          </p:cNvPr>
          <p:cNvSpPr>
            <a:spLocks noGrp="1"/>
          </p:cNvSpPr>
          <p:nvPr>
            <p:ph type="title"/>
          </p:nvPr>
        </p:nvSpPr>
        <p:spPr/>
        <p:txBody>
          <a:bodyPr>
            <a:normAutofit/>
          </a:bodyPr>
          <a:lstStyle/>
          <a:p>
            <a:r>
              <a:rPr lang="en-US" sz="4000" dirty="0"/>
              <a:t>We’ve Got You Covered </a:t>
            </a:r>
            <a:br>
              <a:rPr lang="en-US" sz="4000" dirty="0"/>
            </a:br>
            <a:r>
              <a:rPr lang="en-US" sz="4000" dirty="0"/>
              <a:t>for a Lifetime</a:t>
            </a:r>
          </a:p>
        </p:txBody>
      </p:sp>
      <p:sp>
        <p:nvSpPr>
          <p:cNvPr id="3" name="Text Placeholder 2">
            <a:extLst>
              <a:ext uri="{FF2B5EF4-FFF2-40B4-BE49-F238E27FC236}">
                <a16:creationId xmlns:a16="http://schemas.microsoft.com/office/drawing/2014/main" id="{D7C5FFE8-776D-3B46-9ECF-F0C159DEB0B8}"/>
              </a:ext>
            </a:extLst>
          </p:cNvPr>
          <p:cNvSpPr>
            <a:spLocks noGrp="1"/>
          </p:cNvSpPr>
          <p:nvPr>
            <p:ph idx="1"/>
          </p:nvPr>
        </p:nvSpPr>
        <p:spPr>
          <a:xfrm>
            <a:off x="838200" y="1984612"/>
            <a:ext cx="7260854" cy="3858627"/>
          </a:xfrm>
        </p:spPr>
        <p:txBody>
          <a:bodyPr>
            <a:normAutofit fontScale="77500" lnSpcReduction="20000"/>
          </a:bodyPr>
          <a:lstStyle/>
          <a:p>
            <a:pPr marL="0" indent="0">
              <a:lnSpc>
                <a:spcPct val="120000"/>
              </a:lnSpc>
              <a:buNone/>
            </a:pPr>
            <a:r>
              <a:rPr lang="en-US" dirty="0"/>
              <a:t>Kimberly-Clark Professional​​ is proud to offer a comprehensive Lifetime Warranty​ on all Scott</a:t>
            </a:r>
            <a:r>
              <a:rPr lang="en-US" baseline="30000" dirty="0"/>
              <a:t>®</a:t>
            </a:r>
            <a:r>
              <a:rPr lang="en-US" dirty="0"/>
              <a:t> and Kleenex</a:t>
            </a:r>
            <a:r>
              <a:rPr lang="en-US" baseline="30000" dirty="0"/>
              <a:t>®</a:t>
            </a:r>
            <a:r>
              <a:rPr lang="en-US" dirty="0"/>
              <a:t> branded towel, tissue and skin care dispensers </a:t>
            </a:r>
          </a:p>
          <a:p>
            <a:pPr marL="0" indent="0">
              <a:lnSpc>
                <a:spcPct val="120000"/>
              </a:lnSpc>
              <a:buNone/>
            </a:pPr>
            <a:r>
              <a:rPr lang="en-US" b="1" dirty="0"/>
              <a:t>We save you valuable time and money through:</a:t>
            </a:r>
          </a:p>
          <a:p>
            <a:pPr>
              <a:lnSpc>
                <a:spcPct val="120000"/>
              </a:lnSpc>
            </a:pPr>
            <a:r>
              <a:rPr lang="en-US" dirty="0"/>
              <a:t>Auto-registration</a:t>
            </a:r>
          </a:p>
          <a:p>
            <a:pPr>
              <a:lnSpc>
                <a:spcPct val="120000"/>
              </a:lnSpc>
            </a:pPr>
            <a:r>
              <a:rPr lang="en-US" dirty="0"/>
              <a:t>A dedicated customer care team </a:t>
            </a:r>
          </a:p>
          <a:p>
            <a:pPr marL="0" indent="0">
              <a:lnSpc>
                <a:spcPct val="120000"/>
              </a:lnSpc>
              <a:spcBef>
                <a:spcPts val="0"/>
              </a:spcBef>
              <a:buNone/>
            </a:pPr>
            <a:endParaRPr lang="en-US" dirty="0"/>
          </a:p>
          <a:p>
            <a:pPr marL="0" indent="0">
              <a:lnSpc>
                <a:spcPct val="120000"/>
              </a:lnSpc>
              <a:spcBef>
                <a:spcPts val="0"/>
              </a:spcBef>
              <a:buNone/>
            </a:pPr>
            <a:r>
              <a:rPr lang="en-US" sz="3100" b="1" i="1" dirty="0"/>
              <a:t>It’s another example of how the customer </a:t>
            </a:r>
            <a:br>
              <a:rPr lang="en-US" sz="3100" b="1" i="1" dirty="0"/>
            </a:br>
            <a:r>
              <a:rPr lang="en-US" sz="3100" b="1" i="1" dirty="0"/>
              <a:t>is at the heart of all we do.</a:t>
            </a:r>
          </a:p>
          <a:p>
            <a:pPr>
              <a:lnSpc>
                <a:spcPct val="120000"/>
              </a:lnSpc>
            </a:pPr>
            <a:endParaRPr lang="en-US" dirty="0"/>
          </a:p>
        </p:txBody>
      </p:sp>
      <p:sp>
        <p:nvSpPr>
          <p:cNvPr id="4" name="Slide Number Placeholder 3">
            <a:extLst>
              <a:ext uri="{FF2B5EF4-FFF2-40B4-BE49-F238E27FC236}">
                <a16:creationId xmlns:a16="http://schemas.microsoft.com/office/drawing/2014/main" id="{FC92BA32-1EC1-5143-99EF-19B367FB6546}"/>
              </a:ext>
            </a:extLst>
          </p:cNvPr>
          <p:cNvSpPr>
            <a:spLocks noGrp="1"/>
          </p:cNvSpPr>
          <p:nvPr>
            <p:ph type="sldNum" sz="quarter" idx="12"/>
          </p:nvPr>
        </p:nvSpPr>
        <p:spPr/>
        <p:txBody>
          <a:bodyPr/>
          <a:lstStyle/>
          <a:p>
            <a:fld id="{86CB4B4D-7CA3-9044-876B-883B54F8677D}" type="slidenum">
              <a:rPr lang="uk-UA" smtClean="0"/>
              <a:pPr/>
              <a:t>10</a:t>
            </a:fld>
            <a:endParaRPr lang="uk-UA"/>
          </a:p>
        </p:txBody>
      </p:sp>
      <p:pic>
        <p:nvPicPr>
          <p:cNvPr id="6" name="Picture 34">
            <a:extLst>
              <a:ext uri="{FF2B5EF4-FFF2-40B4-BE49-F238E27FC236}">
                <a16:creationId xmlns:a16="http://schemas.microsoft.com/office/drawing/2014/main" id="{105E7659-5602-443D-A895-E70910CF0D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217517" y="1879845"/>
            <a:ext cx="3136283" cy="3475340"/>
          </a:xfrm>
          <a:prstGeom prst="rect">
            <a:avLst/>
          </a:prstGeom>
        </p:spPr>
      </p:pic>
      <p:sp>
        <p:nvSpPr>
          <p:cNvPr id="7" name="Rectangle 6">
            <a:extLst>
              <a:ext uri="{FF2B5EF4-FFF2-40B4-BE49-F238E27FC236}">
                <a16:creationId xmlns:a16="http://schemas.microsoft.com/office/drawing/2014/main" id="{9CD69D19-8F4E-4A02-BB6D-01D4793F9FEB}"/>
              </a:ext>
            </a:extLst>
          </p:cNvPr>
          <p:cNvSpPr/>
          <p:nvPr/>
        </p:nvSpPr>
        <p:spPr>
          <a:xfrm>
            <a:off x="203200" y="6337300"/>
            <a:ext cx="6096000" cy="338554"/>
          </a:xfrm>
          <a:prstGeom prst="rect">
            <a:avLst/>
          </a:prstGeom>
        </p:spPr>
        <p:txBody>
          <a:bodyPr>
            <a:spAutoFit/>
          </a:bodyPr>
          <a:lstStyle/>
          <a:p>
            <a:r>
              <a:rPr lang="en-US" sz="800" dirty="0">
                <a:solidFill>
                  <a:schemeClr val="bg1"/>
                </a:solidFill>
                <a:latin typeface="Museo Sans 300"/>
              </a:rPr>
              <a:t>† Lifetime Warranty applies to proprietary dispensers while they are installed and the end-user account is exclusively using Kimberly-Clark Professional products for those dispensers. For more information, visit www.KCProfessional.com/LifetimeWarranty </a:t>
            </a:r>
            <a:endParaRPr lang="en-US" sz="800" dirty="0">
              <a:solidFill>
                <a:schemeClr val="bg1"/>
              </a:solidFill>
            </a:endParaRPr>
          </a:p>
        </p:txBody>
      </p:sp>
      <p:sp>
        <p:nvSpPr>
          <p:cNvPr id="8" name="TextBox 7">
            <a:extLst>
              <a:ext uri="{FF2B5EF4-FFF2-40B4-BE49-F238E27FC236}">
                <a16:creationId xmlns:a16="http://schemas.microsoft.com/office/drawing/2014/main" id="{9C49F9C1-871F-4917-8E03-DA688FDFA4BA}"/>
              </a:ext>
            </a:extLst>
          </p:cNvPr>
          <p:cNvSpPr txBox="1"/>
          <p:nvPr/>
        </p:nvSpPr>
        <p:spPr>
          <a:xfrm>
            <a:off x="11196904" y="1799946"/>
            <a:ext cx="862445" cy="369332"/>
          </a:xfrm>
          <a:prstGeom prst="rect">
            <a:avLst/>
          </a:prstGeom>
          <a:noFill/>
        </p:spPr>
        <p:txBody>
          <a:bodyPr wrap="square" rtlCol="0">
            <a:spAutoFit/>
          </a:bodyPr>
          <a:lstStyle/>
          <a:p>
            <a:r>
              <a:rPr lang="en-US" b="1" dirty="0">
                <a:solidFill>
                  <a:schemeClr val="accent6"/>
                </a:solidFill>
                <a:hlinkClick r:id="rId5">
                  <a:extLst>
                    <a:ext uri="{A12FA001-AC4F-418D-AE19-62706E023703}">
                      <ahyp:hlinkClr xmlns:ahyp="http://schemas.microsoft.com/office/drawing/2018/hyperlinkcolor" val="tx"/>
                    </a:ext>
                  </a:extLst>
                </a:hlinkClick>
              </a:rPr>
              <a:t>FAQs</a:t>
            </a:r>
            <a:endParaRPr lang="en-US" b="1" dirty="0">
              <a:solidFill>
                <a:schemeClr val="accent6"/>
              </a:solidFill>
            </a:endParaRPr>
          </a:p>
        </p:txBody>
      </p:sp>
    </p:spTree>
    <p:extLst>
      <p:ext uri="{BB962C8B-B14F-4D97-AF65-F5344CB8AC3E}">
        <p14:creationId xmlns:p14="http://schemas.microsoft.com/office/powerpoint/2010/main" val="417747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7679-C549-49A1-8CB6-5B96B2048E41}"/>
              </a:ext>
            </a:extLst>
          </p:cNvPr>
          <p:cNvSpPr>
            <a:spLocks noGrp="1"/>
          </p:cNvSpPr>
          <p:nvPr>
            <p:ph type="title"/>
          </p:nvPr>
        </p:nvSpPr>
        <p:spPr/>
        <p:txBody>
          <a:bodyPr>
            <a:normAutofit/>
          </a:bodyPr>
          <a:lstStyle/>
          <a:p>
            <a:r>
              <a:rPr lang="en-US" sz="4000" dirty="0"/>
              <a:t>Hear First-hand Accounts from      Satisfied Customers </a:t>
            </a:r>
          </a:p>
        </p:txBody>
      </p:sp>
      <p:pic>
        <p:nvPicPr>
          <p:cNvPr id="4" name="Picture 3">
            <a:extLst>
              <a:ext uri="{FF2B5EF4-FFF2-40B4-BE49-F238E27FC236}">
                <a16:creationId xmlns:a16="http://schemas.microsoft.com/office/drawing/2014/main" id="{0258AAB2-8575-44D4-888E-6B025EF516F7}"/>
              </a:ext>
            </a:extLst>
          </p:cNvPr>
          <p:cNvPicPr>
            <a:picLocks noChangeAspect="1"/>
          </p:cNvPicPr>
          <p:nvPr/>
        </p:nvPicPr>
        <p:blipFill>
          <a:blip r:embed="rId3"/>
          <a:stretch>
            <a:fillRect/>
          </a:stretch>
        </p:blipFill>
        <p:spPr>
          <a:xfrm>
            <a:off x="1188308" y="1964274"/>
            <a:ext cx="2662516" cy="3441444"/>
          </a:xfrm>
          <a:prstGeom prst="rect">
            <a:avLst/>
          </a:prstGeom>
          <a:ln>
            <a:solidFill>
              <a:schemeClr val="tx1"/>
            </a:solidFill>
          </a:ln>
        </p:spPr>
      </p:pic>
      <p:pic>
        <p:nvPicPr>
          <p:cNvPr id="6" name="Picture 5">
            <a:extLst>
              <a:ext uri="{FF2B5EF4-FFF2-40B4-BE49-F238E27FC236}">
                <a16:creationId xmlns:a16="http://schemas.microsoft.com/office/drawing/2014/main" id="{D06FE29A-759C-412D-963F-325E955D4C3C}"/>
              </a:ext>
            </a:extLst>
          </p:cNvPr>
          <p:cNvPicPr>
            <a:picLocks noChangeAspect="1"/>
          </p:cNvPicPr>
          <p:nvPr/>
        </p:nvPicPr>
        <p:blipFill>
          <a:blip r:embed="rId4"/>
          <a:stretch>
            <a:fillRect/>
          </a:stretch>
        </p:blipFill>
        <p:spPr>
          <a:xfrm>
            <a:off x="6739808" y="1916713"/>
            <a:ext cx="2503983" cy="3539529"/>
          </a:xfrm>
          <a:prstGeom prst="rect">
            <a:avLst/>
          </a:prstGeom>
          <a:ln>
            <a:solidFill>
              <a:schemeClr val="tx1"/>
            </a:solidFill>
          </a:ln>
        </p:spPr>
      </p:pic>
      <p:sp>
        <p:nvSpPr>
          <p:cNvPr id="7" name="TextBox 6">
            <a:extLst>
              <a:ext uri="{FF2B5EF4-FFF2-40B4-BE49-F238E27FC236}">
                <a16:creationId xmlns:a16="http://schemas.microsoft.com/office/drawing/2014/main" id="{E79C78CE-F13E-4C2E-8E4E-60E61DC109EA}"/>
              </a:ext>
            </a:extLst>
          </p:cNvPr>
          <p:cNvSpPr txBox="1"/>
          <p:nvPr/>
        </p:nvSpPr>
        <p:spPr>
          <a:xfrm>
            <a:off x="3942190" y="3055310"/>
            <a:ext cx="2662515" cy="584775"/>
          </a:xfrm>
          <a:prstGeom prst="rect">
            <a:avLst/>
          </a:prstGeom>
          <a:noFill/>
        </p:spPr>
        <p:txBody>
          <a:bodyPr wrap="square" rtlCol="0">
            <a:spAutoFit/>
          </a:bodyPr>
          <a:lstStyle/>
          <a:p>
            <a:r>
              <a:rPr lang="en-US" b="1" dirty="0">
                <a:solidFill>
                  <a:schemeClr val="tx2"/>
                </a:solidFill>
              </a:rPr>
              <a:t>First National Bank</a:t>
            </a:r>
          </a:p>
          <a:p>
            <a:r>
              <a:rPr lang="en-US" sz="1400" b="1" dirty="0">
                <a:solidFill>
                  <a:schemeClr val="accent6"/>
                </a:solidFill>
                <a:hlinkClick r:id="rId5"/>
              </a:rPr>
              <a:t>Read the full story </a:t>
            </a:r>
            <a:endParaRPr lang="en-US" sz="1400" b="1" dirty="0">
              <a:solidFill>
                <a:schemeClr val="accent6"/>
              </a:solidFill>
            </a:endParaRPr>
          </a:p>
        </p:txBody>
      </p:sp>
      <p:sp>
        <p:nvSpPr>
          <p:cNvPr id="8" name="TextBox 7">
            <a:extLst>
              <a:ext uri="{FF2B5EF4-FFF2-40B4-BE49-F238E27FC236}">
                <a16:creationId xmlns:a16="http://schemas.microsoft.com/office/drawing/2014/main" id="{A5EC1F31-1351-4AF9-A7CA-809700638500}"/>
              </a:ext>
            </a:extLst>
          </p:cNvPr>
          <p:cNvSpPr txBox="1"/>
          <p:nvPr/>
        </p:nvSpPr>
        <p:spPr>
          <a:xfrm>
            <a:off x="9378894" y="3055310"/>
            <a:ext cx="2935169" cy="584775"/>
          </a:xfrm>
          <a:prstGeom prst="rect">
            <a:avLst/>
          </a:prstGeom>
          <a:noFill/>
        </p:spPr>
        <p:txBody>
          <a:bodyPr wrap="square" rtlCol="0">
            <a:spAutoFit/>
          </a:bodyPr>
          <a:lstStyle/>
          <a:p>
            <a:r>
              <a:rPr lang="en-US" b="1" dirty="0"/>
              <a:t>One World Trade Center </a:t>
            </a:r>
          </a:p>
          <a:p>
            <a:r>
              <a:rPr lang="en-US" sz="1400" b="1" dirty="0">
                <a:solidFill>
                  <a:schemeClr val="accent6"/>
                </a:solidFill>
                <a:hlinkClick r:id="rId6"/>
              </a:rPr>
              <a:t>Read the full story </a:t>
            </a:r>
            <a:endParaRPr lang="en-US" sz="1400" b="1" dirty="0">
              <a:solidFill>
                <a:schemeClr val="accent6"/>
              </a:solidFill>
            </a:endParaRPr>
          </a:p>
        </p:txBody>
      </p:sp>
      <p:sp>
        <p:nvSpPr>
          <p:cNvPr id="9" name="TextBox 8">
            <a:extLst>
              <a:ext uri="{FF2B5EF4-FFF2-40B4-BE49-F238E27FC236}">
                <a16:creationId xmlns:a16="http://schemas.microsoft.com/office/drawing/2014/main" id="{4AF56D37-C703-49B6-A3B6-C382E60FA865}"/>
              </a:ext>
            </a:extLst>
          </p:cNvPr>
          <p:cNvSpPr txBox="1"/>
          <p:nvPr/>
        </p:nvSpPr>
        <p:spPr>
          <a:xfrm>
            <a:off x="9378894" y="3531107"/>
            <a:ext cx="1413163" cy="307777"/>
          </a:xfrm>
          <a:prstGeom prst="rect">
            <a:avLst/>
          </a:prstGeom>
          <a:noFill/>
        </p:spPr>
        <p:txBody>
          <a:bodyPr wrap="square" rtlCol="0">
            <a:spAutoFit/>
          </a:bodyPr>
          <a:lstStyle>
            <a:defPPr>
              <a:defRPr lang="en-US"/>
            </a:defPPr>
            <a:lvl1pPr algn="ctr">
              <a:defRPr sz="1200">
                <a:solidFill>
                  <a:schemeClr val="accent6"/>
                </a:solidFill>
              </a:defRPr>
            </a:lvl1pPr>
          </a:lstStyle>
          <a:p>
            <a:pPr algn="l"/>
            <a:r>
              <a:rPr lang="en-US" sz="1400" b="1" dirty="0">
                <a:solidFill>
                  <a:schemeClr val="accent3"/>
                </a:solidFill>
                <a:hlinkClick r:id="rId7">
                  <a:extLst>
                    <a:ext uri="{A12FA001-AC4F-418D-AE19-62706E023703}">
                      <ahyp:hlinkClr xmlns:ahyp="http://schemas.microsoft.com/office/drawing/2018/hyperlinkcolor" val="tx"/>
                    </a:ext>
                  </a:extLst>
                </a:hlinkClick>
              </a:rPr>
              <a:t>Watch Video</a:t>
            </a:r>
            <a:endParaRPr lang="en-US" sz="1400" b="1" dirty="0">
              <a:solidFill>
                <a:schemeClr val="accent3"/>
              </a:solidFill>
            </a:endParaRPr>
          </a:p>
        </p:txBody>
      </p:sp>
    </p:spTree>
    <p:extLst>
      <p:ext uri="{BB962C8B-B14F-4D97-AF65-F5344CB8AC3E}">
        <p14:creationId xmlns:p14="http://schemas.microsoft.com/office/powerpoint/2010/main" val="1886307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952C-948E-489E-8F6A-8EF91B9C5D6D}"/>
              </a:ext>
            </a:extLst>
          </p:cNvPr>
          <p:cNvSpPr>
            <a:spLocks noGrp="1"/>
          </p:cNvSpPr>
          <p:nvPr>
            <p:ph type="title"/>
          </p:nvPr>
        </p:nvSpPr>
        <p:spPr>
          <a:xfrm>
            <a:off x="461682" y="1562622"/>
            <a:ext cx="11268635" cy="4327190"/>
          </a:xfrm>
        </p:spPr>
        <p:txBody>
          <a:bodyPr>
            <a:normAutofit/>
          </a:bodyPr>
          <a:lstStyle/>
          <a:p>
            <a:pPr algn="ctr"/>
            <a:r>
              <a:rPr lang="en-US" sz="4000" b="0" dirty="0"/>
              <a:t>Get a </a:t>
            </a:r>
            <a:r>
              <a:rPr lang="en-US" sz="4000" dirty="0"/>
              <a:t>free upgrade to the most reliable </a:t>
            </a:r>
            <a:r>
              <a:rPr lang="en-US" sz="4000" b="0" dirty="0"/>
              <a:t>automatic roll towel system</a:t>
            </a:r>
            <a:r>
              <a:rPr lang="en-US" sz="4000" b="0" baseline="30000" dirty="0"/>
              <a:t>1</a:t>
            </a:r>
            <a:r>
              <a:rPr lang="en-US" sz="4000" b="0" dirty="0"/>
              <a:t> on the</a:t>
            </a:r>
            <a:br>
              <a:rPr lang="en-US" sz="4000" b="0" dirty="0"/>
            </a:br>
            <a:r>
              <a:rPr lang="en-US" sz="4000" b="0" dirty="0"/>
              <a:t>market and find out how you can </a:t>
            </a:r>
            <a:r>
              <a:rPr lang="en-US" sz="4000" dirty="0"/>
              <a:t>save up to 27% </a:t>
            </a:r>
            <a:r>
              <a:rPr lang="en-US" sz="4000" b="0" dirty="0"/>
              <a:t>annually on hand towels</a:t>
            </a:r>
            <a:r>
              <a:rPr lang="en-US" sz="4000" b="0" baseline="30000" dirty="0"/>
              <a:t>2</a:t>
            </a:r>
            <a:r>
              <a:rPr lang="en-US" sz="4000" b="0" dirty="0"/>
              <a:t>.</a:t>
            </a:r>
          </a:p>
        </p:txBody>
      </p:sp>
      <p:sp>
        <p:nvSpPr>
          <p:cNvPr id="3" name="Title 1">
            <a:extLst>
              <a:ext uri="{FF2B5EF4-FFF2-40B4-BE49-F238E27FC236}">
                <a16:creationId xmlns:a16="http://schemas.microsoft.com/office/drawing/2014/main" id="{A9A3A08A-A00D-42BA-9B82-70D484C83667}"/>
              </a:ext>
            </a:extLst>
          </p:cNvPr>
          <p:cNvSpPr txBox="1">
            <a:spLocks/>
          </p:cNvSpPr>
          <p:nvPr/>
        </p:nvSpPr>
        <p:spPr>
          <a:xfrm>
            <a:off x="255494" y="0"/>
            <a:ext cx="10515600" cy="1750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Upgrade Now: </a:t>
            </a:r>
          </a:p>
          <a:p>
            <a:r>
              <a:rPr lang="en-US" sz="3200" dirty="0"/>
              <a:t>See if you Qualify for Free Installation </a:t>
            </a:r>
          </a:p>
        </p:txBody>
      </p:sp>
      <p:sp>
        <p:nvSpPr>
          <p:cNvPr id="4" name="Rectangle 3">
            <a:extLst>
              <a:ext uri="{FF2B5EF4-FFF2-40B4-BE49-F238E27FC236}">
                <a16:creationId xmlns:a16="http://schemas.microsoft.com/office/drawing/2014/main" id="{99906E88-520C-40A7-B1FA-27CE86ACFA09}"/>
              </a:ext>
            </a:extLst>
          </p:cNvPr>
          <p:cNvSpPr/>
          <p:nvPr/>
        </p:nvSpPr>
        <p:spPr>
          <a:xfrm>
            <a:off x="0" y="6150114"/>
            <a:ext cx="6096000" cy="584775"/>
          </a:xfrm>
          <a:prstGeom prst="rect">
            <a:avLst/>
          </a:prstGeom>
        </p:spPr>
        <p:txBody>
          <a:bodyPr>
            <a:spAutoFit/>
          </a:bodyPr>
          <a:lstStyle/>
          <a:p>
            <a:r>
              <a:rPr lang="en-US" sz="800" dirty="0">
                <a:solidFill>
                  <a:schemeClr val="bg1"/>
                </a:solidFill>
                <a:latin typeface="Museo Sans 300"/>
              </a:rPr>
              <a:t>1. Kimberly-Clark Professional offers free installation for qualified new accounts requiring more than 50 hard roll towel dispensers and only if utilizing Kimberly-Clark Professional towels.</a:t>
            </a:r>
          </a:p>
          <a:p>
            <a:r>
              <a:rPr lang="en-US" sz="800" dirty="0">
                <a:solidFill>
                  <a:schemeClr val="bg1"/>
                </a:solidFill>
                <a:latin typeface="Museo Sans 300"/>
              </a:rPr>
              <a:t>2. Based on the KCP Advantage Saving Calculator, run from August 2020 through January 18th, 2021. Comparing the 1150’ Scott Pro Hard Roll Towel v. competitive hard roll towels</a:t>
            </a:r>
          </a:p>
        </p:txBody>
      </p:sp>
    </p:spTree>
    <p:extLst>
      <p:ext uri="{BB962C8B-B14F-4D97-AF65-F5344CB8AC3E}">
        <p14:creationId xmlns:p14="http://schemas.microsoft.com/office/powerpoint/2010/main" val="4142166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Appendix</a:t>
            </a:r>
          </a:p>
        </p:txBody>
      </p:sp>
    </p:spTree>
    <p:extLst>
      <p:ext uri="{BB962C8B-B14F-4D97-AF65-F5344CB8AC3E}">
        <p14:creationId xmlns:p14="http://schemas.microsoft.com/office/powerpoint/2010/main" val="352763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4161" y="2585545"/>
            <a:ext cx="1710455" cy="2204565"/>
          </a:xfrm>
          <a:prstGeom prst="rect">
            <a:avLst/>
          </a:prstGeom>
        </p:spPr>
      </p:pic>
      <p:sp>
        <p:nvSpPr>
          <p:cNvPr id="2" name="Title 1">
            <a:extLst>
              <a:ext uri="{FF2B5EF4-FFF2-40B4-BE49-F238E27FC236}">
                <a16:creationId xmlns:a16="http://schemas.microsoft.com/office/drawing/2014/main" id="{38E738DE-4CC4-E74A-B049-49D278805B9F}"/>
              </a:ext>
            </a:extLst>
          </p:cNvPr>
          <p:cNvSpPr>
            <a:spLocks noGrp="1"/>
          </p:cNvSpPr>
          <p:nvPr>
            <p:ph type="title"/>
          </p:nvPr>
        </p:nvSpPr>
        <p:spPr>
          <a:xfrm>
            <a:off x="324161" y="-11372"/>
            <a:ext cx="10515600" cy="1750880"/>
          </a:xfrm>
        </p:spPr>
        <p:txBody>
          <a:bodyPr>
            <a:normAutofit/>
          </a:bodyPr>
          <a:lstStyle/>
          <a:p>
            <a:r>
              <a:rPr lang="en-US" sz="3600" dirty="0"/>
              <a:t>Coordinate your Entire Restroom with the </a:t>
            </a:r>
            <a:br>
              <a:rPr lang="en-US" sz="3600" dirty="0"/>
            </a:br>
            <a:r>
              <a:rPr lang="en-US" sz="3600" dirty="0"/>
              <a:t>Scott</a:t>
            </a:r>
            <a:r>
              <a:rPr lang="en-US" sz="3600" baseline="30000" dirty="0"/>
              <a:t>®</a:t>
            </a:r>
            <a:r>
              <a:rPr lang="en-US" sz="3600" dirty="0"/>
              <a:t> Pro</a:t>
            </a:r>
            <a:r>
              <a:rPr lang="en-US" sz="3600" baseline="30000" dirty="0"/>
              <a:t> </a:t>
            </a:r>
            <a:r>
              <a:rPr lang="en-US" sz="3600" dirty="0"/>
              <a:t>Collection</a:t>
            </a:r>
          </a:p>
        </p:txBody>
      </p:sp>
      <p:sp>
        <p:nvSpPr>
          <p:cNvPr id="4" name="Slide Number Placeholder 3">
            <a:extLst>
              <a:ext uri="{FF2B5EF4-FFF2-40B4-BE49-F238E27FC236}">
                <a16:creationId xmlns:a16="http://schemas.microsoft.com/office/drawing/2014/main" id="{68858CF0-0E65-4C47-BA33-F0BBD258CFB7}"/>
              </a:ext>
            </a:extLst>
          </p:cNvPr>
          <p:cNvSpPr>
            <a:spLocks noGrp="1"/>
          </p:cNvSpPr>
          <p:nvPr>
            <p:ph type="sldNum" sz="quarter" idx="12"/>
          </p:nvPr>
        </p:nvSpPr>
        <p:spPr/>
        <p:txBody>
          <a:bodyPr/>
          <a:lstStyle/>
          <a:p>
            <a:fld id="{86CB4B4D-7CA3-9044-876B-883B54F8677D}" type="slidenum">
              <a:rPr lang="uk-UA" smtClean="0"/>
              <a:pPr/>
              <a:t>14</a:t>
            </a:fld>
            <a:endParaRPr lang="uk-UA"/>
          </a:p>
        </p:txBody>
      </p:sp>
      <p:grpSp>
        <p:nvGrpSpPr>
          <p:cNvPr id="90" name="Group 89">
            <a:extLst>
              <a:ext uri="{FF2B5EF4-FFF2-40B4-BE49-F238E27FC236}">
                <a16:creationId xmlns:a16="http://schemas.microsoft.com/office/drawing/2014/main" id="{7CD65E1A-BE4E-054F-B581-EBFD9DFAF526}"/>
              </a:ext>
            </a:extLst>
          </p:cNvPr>
          <p:cNvGrpSpPr/>
          <p:nvPr/>
        </p:nvGrpSpPr>
        <p:grpSpPr>
          <a:xfrm>
            <a:off x="1137912" y="3341022"/>
            <a:ext cx="1467309" cy="2136132"/>
            <a:chOff x="1423476" y="2396931"/>
            <a:chExt cx="1014653" cy="1421358"/>
          </a:xfrm>
        </p:grpSpPr>
        <p:sp>
          <p:nvSpPr>
            <p:cNvPr id="69" name="TextBox 68">
              <a:extLst>
                <a:ext uri="{FF2B5EF4-FFF2-40B4-BE49-F238E27FC236}">
                  <a16:creationId xmlns:a16="http://schemas.microsoft.com/office/drawing/2014/main" id="{3B258A46-1B1A-F648-885A-35BE3BFE1667}"/>
                </a:ext>
              </a:extLst>
            </p:cNvPr>
            <p:cNvSpPr txBox="1"/>
            <p:nvPr/>
          </p:nvSpPr>
          <p:spPr>
            <a:xfrm>
              <a:off x="2048828" y="2396931"/>
              <a:ext cx="389301" cy="430061"/>
            </a:xfrm>
            <a:prstGeom prst="rect">
              <a:avLst/>
            </a:prstGeom>
            <a:noFill/>
          </p:spPr>
          <p:txBody>
            <a:bodyPr wrap="none" rtlCol="0">
              <a:spAutoFit/>
            </a:bodyPr>
            <a:lstStyle/>
            <a:p>
              <a:r>
                <a:rPr lang="en-US" sz="900" u="sng" dirty="0">
                  <a:solidFill>
                    <a:srgbClr val="005CAB"/>
                  </a:solidFill>
                </a:rPr>
                <a:t>Manual</a:t>
              </a:r>
            </a:p>
            <a:p>
              <a:r>
                <a:rPr lang="en-US" sz="900" dirty="0">
                  <a:solidFill>
                    <a:srgbClr val="00B050"/>
                  </a:solidFill>
                </a:rPr>
                <a:t>29736</a:t>
              </a:r>
            </a:p>
            <a:p>
              <a:r>
                <a:rPr lang="en-US" sz="900" dirty="0">
                  <a:solidFill>
                    <a:srgbClr val="005CAB"/>
                  </a:solidFill>
                </a:rPr>
                <a:t>35612</a:t>
              </a:r>
            </a:p>
            <a:p>
              <a:r>
                <a:rPr lang="en-US" sz="900" dirty="0">
                  <a:solidFill>
                    <a:schemeClr val="bg1">
                      <a:lumMod val="50000"/>
                    </a:schemeClr>
                  </a:solidFill>
                </a:rPr>
                <a:t>35610</a:t>
              </a:r>
            </a:p>
          </p:txBody>
        </p:sp>
        <p:sp>
          <p:nvSpPr>
            <p:cNvPr id="70" name="TextBox 69">
              <a:extLst>
                <a:ext uri="{FF2B5EF4-FFF2-40B4-BE49-F238E27FC236}">
                  <a16:creationId xmlns:a16="http://schemas.microsoft.com/office/drawing/2014/main" id="{6F27B60B-7B72-D74D-9FEC-38DB4B7DC187}"/>
                </a:ext>
              </a:extLst>
            </p:cNvPr>
            <p:cNvSpPr txBox="1"/>
            <p:nvPr/>
          </p:nvSpPr>
          <p:spPr>
            <a:xfrm>
              <a:off x="1423476" y="3480384"/>
              <a:ext cx="349395" cy="337905"/>
            </a:xfrm>
            <a:prstGeom prst="rect">
              <a:avLst/>
            </a:prstGeom>
            <a:noFill/>
          </p:spPr>
          <p:txBody>
            <a:bodyPr wrap="none" rtlCol="0">
              <a:spAutoFit/>
            </a:bodyPr>
            <a:lstStyle/>
            <a:p>
              <a:r>
                <a:rPr lang="en-US" sz="900" dirty="0">
                  <a:solidFill>
                    <a:srgbClr val="00B050"/>
                  </a:solidFill>
                </a:rPr>
                <a:t>25700</a:t>
              </a:r>
            </a:p>
            <a:p>
              <a:r>
                <a:rPr lang="en-US" sz="900" dirty="0">
                  <a:solidFill>
                    <a:srgbClr val="005CAB"/>
                  </a:solidFill>
                </a:rPr>
                <a:t>25702</a:t>
              </a:r>
            </a:p>
            <a:p>
              <a:r>
                <a:rPr lang="en-US" sz="900" dirty="0">
                  <a:solidFill>
                    <a:schemeClr val="bg1">
                      <a:lumMod val="50000"/>
                    </a:schemeClr>
                  </a:solidFill>
                </a:rPr>
                <a:t>25703</a:t>
              </a:r>
            </a:p>
          </p:txBody>
        </p:sp>
      </p:grpSp>
      <p:grpSp>
        <p:nvGrpSpPr>
          <p:cNvPr id="104" name="Group 103">
            <a:extLst>
              <a:ext uri="{FF2B5EF4-FFF2-40B4-BE49-F238E27FC236}">
                <a16:creationId xmlns:a16="http://schemas.microsoft.com/office/drawing/2014/main" id="{4FDB442D-12EE-5544-8538-329576A53777}"/>
              </a:ext>
            </a:extLst>
          </p:cNvPr>
          <p:cNvGrpSpPr/>
          <p:nvPr/>
        </p:nvGrpSpPr>
        <p:grpSpPr>
          <a:xfrm>
            <a:off x="5385921" y="2843186"/>
            <a:ext cx="2360478" cy="2640873"/>
            <a:chOff x="5480717" y="1961685"/>
            <a:chExt cx="1653658" cy="1947545"/>
          </a:xfrm>
        </p:grpSpPr>
        <p:pic>
          <p:nvPicPr>
            <p:cNvPr id="98" name="Picture 97">
              <a:extLst>
                <a:ext uri="{FF2B5EF4-FFF2-40B4-BE49-F238E27FC236}">
                  <a16:creationId xmlns:a16="http://schemas.microsoft.com/office/drawing/2014/main" id="{5A00A440-CD52-6F48-A53D-8B1B0E279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717" y="1961685"/>
              <a:ext cx="780864" cy="1264899"/>
            </a:xfrm>
            <a:prstGeom prst="rect">
              <a:avLst/>
            </a:prstGeom>
            <a:effectLst>
              <a:outerShdw blurRad="63500" sx="102000" sy="102000" algn="ctr" rotWithShape="0">
                <a:prstClr val="black">
                  <a:alpha val="40000"/>
                </a:prstClr>
              </a:outerShdw>
            </a:effectLst>
          </p:spPr>
        </p:pic>
        <p:pic>
          <p:nvPicPr>
            <p:cNvPr id="99" name="Picture 98">
              <a:extLst>
                <a:ext uri="{FF2B5EF4-FFF2-40B4-BE49-F238E27FC236}">
                  <a16:creationId xmlns:a16="http://schemas.microsoft.com/office/drawing/2014/main" id="{66EFC075-1EA5-0049-8C98-7F030370D0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9183" y="2557588"/>
              <a:ext cx="570224" cy="1018257"/>
            </a:xfrm>
            <a:prstGeom prst="rect">
              <a:avLst/>
            </a:prstGeom>
            <a:effectLst>
              <a:outerShdw blurRad="63500" sx="102000" sy="102000" algn="ctr" rotWithShape="0">
                <a:prstClr val="black">
                  <a:alpha val="40000"/>
                </a:prstClr>
              </a:outerShdw>
            </a:effectLst>
          </p:spPr>
        </p:pic>
        <p:pic>
          <p:nvPicPr>
            <p:cNvPr id="100" name="Picture 99">
              <a:extLst>
                <a:ext uri="{FF2B5EF4-FFF2-40B4-BE49-F238E27FC236}">
                  <a16:creationId xmlns:a16="http://schemas.microsoft.com/office/drawing/2014/main" id="{D3453BD4-AB8D-194F-9208-BAF7AC760B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3384" y="2813122"/>
              <a:ext cx="570991" cy="1019626"/>
            </a:xfrm>
            <a:prstGeom prst="rect">
              <a:avLst/>
            </a:prstGeom>
            <a:effectLst>
              <a:outerShdw blurRad="63500" sx="102000" sy="102000" algn="ctr" rotWithShape="0">
                <a:prstClr val="black">
                  <a:alpha val="40000"/>
                </a:prstClr>
              </a:outerShdw>
            </a:effectLst>
          </p:spPr>
        </p:pic>
        <p:sp>
          <p:nvSpPr>
            <p:cNvPr id="101" name="TextBox 100">
              <a:extLst>
                <a:ext uri="{FF2B5EF4-FFF2-40B4-BE49-F238E27FC236}">
                  <a16:creationId xmlns:a16="http://schemas.microsoft.com/office/drawing/2014/main" id="{3C379C1E-1F1E-9D4E-B7C5-CB4BB4771D91}"/>
                </a:ext>
              </a:extLst>
            </p:cNvPr>
            <p:cNvSpPr txBox="1"/>
            <p:nvPr/>
          </p:nvSpPr>
          <p:spPr>
            <a:xfrm>
              <a:off x="6248917" y="2168723"/>
              <a:ext cx="505267" cy="230832"/>
            </a:xfrm>
            <a:prstGeom prst="rect">
              <a:avLst/>
            </a:prstGeom>
            <a:noFill/>
          </p:spPr>
          <p:txBody>
            <a:bodyPr wrap="none" rtlCol="0">
              <a:spAutoFit/>
            </a:bodyPr>
            <a:lstStyle/>
            <a:p>
              <a:r>
                <a:rPr lang="en-US" sz="900" dirty="0"/>
                <a:t>32508</a:t>
              </a:r>
            </a:p>
          </p:txBody>
        </p:sp>
        <p:sp>
          <p:nvSpPr>
            <p:cNvPr id="102" name="TextBox 101">
              <a:extLst>
                <a:ext uri="{FF2B5EF4-FFF2-40B4-BE49-F238E27FC236}">
                  <a16:creationId xmlns:a16="http://schemas.microsoft.com/office/drawing/2014/main" id="{40C3B8BD-346D-F84A-8C9F-8C8C1358D4D8}"/>
                </a:ext>
              </a:extLst>
            </p:cNvPr>
            <p:cNvSpPr txBox="1"/>
            <p:nvPr/>
          </p:nvSpPr>
          <p:spPr>
            <a:xfrm>
              <a:off x="5820574" y="3414214"/>
              <a:ext cx="505267" cy="230832"/>
            </a:xfrm>
            <a:prstGeom prst="rect">
              <a:avLst/>
            </a:prstGeom>
            <a:noFill/>
          </p:spPr>
          <p:txBody>
            <a:bodyPr wrap="none" rtlCol="0">
              <a:spAutoFit/>
            </a:bodyPr>
            <a:lstStyle/>
            <a:p>
              <a:r>
                <a:rPr lang="en-US" sz="900" dirty="0"/>
                <a:t>91592</a:t>
              </a:r>
            </a:p>
          </p:txBody>
        </p:sp>
        <p:sp>
          <p:nvSpPr>
            <p:cNvPr id="103" name="TextBox 102">
              <a:extLst>
                <a:ext uri="{FF2B5EF4-FFF2-40B4-BE49-F238E27FC236}">
                  <a16:creationId xmlns:a16="http://schemas.microsoft.com/office/drawing/2014/main" id="{214ADD28-A1A5-324E-A1CB-AD36A6483550}"/>
                </a:ext>
              </a:extLst>
            </p:cNvPr>
            <p:cNvSpPr txBox="1"/>
            <p:nvPr/>
          </p:nvSpPr>
          <p:spPr>
            <a:xfrm>
              <a:off x="6269044" y="3678398"/>
              <a:ext cx="505267" cy="230832"/>
            </a:xfrm>
            <a:prstGeom prst="rect">
              <a:avLst/>
            </a:prstGeom>
            <a:noFill/>
          </p:spPr>
          <p:txBody>
            <a:bodyPr wrap="none" rtlCol="0">
              <a:spAutoFit/>
            </a:bodyPr>
            <a:lstStyle/>
            <a:p>
              <a:r>
                <a:rPr lang="en-US" sz="900" dirty="0"/>
                <a:t>91590</a:t>
              </a:r>
            </a:p>
          </p:txBody>
        </p:sp>
      </p:grpSp>
      <p:grpSp>
        <p:nvGrpSpPr>
          <p:cNvPr id="110" name="Group 109">
            <a:extLst>
              <a:ext uri="{FF2B5EF4-FFF2-40B4-BE49-F238E27FC236}">
                <a16:creationId xmlns:a16="http://schemas.microsoft.com/office/drawing/2014/main" id="{80246F0A-E81A-4C4C-859A-B6F874AA0792}"/>
              </a:ext>
            </a:extLst>
          </p:cNvPr>
          <p:cNvGrpSpPr/>
          <p:nvPr/>
        </p:nvGrpSpPr>
        <p:grpSpPr>
          <a:xfrm>
            <a:off x="8076793" y="2674432"/>
            <a:ext cx="2293801" cy="2557322"/>
            <a:chOff x="7812467" y="2003084"/>
            <a:chExt cx="1570910" cy="1891693"/>
          </a:xfrm>
        </p:grpSpPr>
        <p:grpSp>
          <p:nvGrpSpPr>
            <p:cNvPr id="105" name="Group 104">
              <a:extLst>
                <a:ext uri="{FF2B5EF4-FFF2-40B4-BE49-F238E27FC236}">
                  <a16:creationId xmlns:a16="http://schemas.microsoft.com/office/drawing/2014/main" id="{6EA8E061-678E-7943-9F53-E66648968302}"/>
                </a:ext>
              </a:extLst>
            </p:cNvPr>
            <p:cNvGrpSpPr/>
            <p:nvPr/>
          </p:nvGrpSpPr>
          <p:grpSpPr>
            <a:xfrm>
              <a:off x="7812467" y="2003084"/>
              <a:ext cx="1570910" cy="1807661"/>
              <a:chOff x="9168494" y="3629504"/>
              <a:chExt cx="1570910" cy="1807661"/>
            </a:xfrm>
          </p:grpSpPr>
          <p:pic>
            <p:nvPicPr>
              <p:cNvPr id="106" name="Picture 105">
                <a:extLst>
                  <a:ext uri="{FF2B5EF4-FFF2-40B4-BE49-F238E27FC236}">
                    <a16:creationId xmlns:a16="http://schemas.microsoft.com/office/drawing/2014/main" id="{A976CEB4-8F04-EF46-B2F0-346CED339D1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68494" y="3629504"/>
                <a:ext cx="860869" cy="1484257"/>
              </a:xfrm>
              <a:prstGeom prst="rect">
                <a:avLst/>
              </a:prstGeom>
              <a:effectLst>
                <a:outerShdw blurRad="63500" sx="102000" sy="102000" algn="ctr" rotWithShape="0">
                  <a:prstClr val="black">
                    <a:alpha val="40000"/>
                  </a:prstClr>
                </a:outerShdw>
              </a:effectLst>
            </p:spPr>
          </p:pic>
          <p:pic>
            <p:nvPicPr>
              <p:cNvPr id="107" name="Picture 106">
                <a:extLst>
                  <a:ext uri="{FF2B5EF4-FFF2-40B4-BE49-F238E27FC236}">
                    <a16:creationId xmlns:a16="http://schemas.microsoft.com/office/drawing/2014/main" id="{60C6CF7E-3DF6-6343-BCE4-4A91F8BF173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80694" y="4790356"/>
                <a:ext cx="958710" cy="646809"/>
              </a:xfrm>
              <a:prstGeom prst="rect">
                <a:avLst/>
              </a:prstGeom>
              <a:effectLst>
                <a:outerShdw blurRad="63500" sx="102000" sy="102000" algn="ctr" rotWithShape="0">
                  <a:prstClr val="black">
                    <a:alpha val="40000"/>
                  </a:prstClr>
                </a:outerShdw>
              </a:effectLst>
            </p:spPr>
          </p:pic>
        </p:grpSp>
        <p:sp>
          <p:nvSpPr>
            <p:cNvPr id="108" name="TextBox 107">
              <a:extLst>
                <a:ext uri="{FF2B5EF4-FFF2-40B4-BE49-F238E27FC236}">
                  <a16:creationId xmlns:a16="http://schemas.microsoft.com/office/drawing/2014/main" id="{E6CB7D22-C1D9-954C-A8EB-2A0943480E43}"/>
                </a:ext>
              </a:extLst>
            </p:cNvPr>
            <p:cNvSpPr txBox="1"/>
            <p:nvPr/>
          </p:nvSpPr>
          <p:spPr>
            <a:xfrm>
              <a:off x="8072677" y="3663945"/>
              <a:ext cx="505267" cy="230832"/>
            </a:xfrm>
            <a:prstGeom prst="rect">
              <a:avLst/>
            </a:prstGeom>
            <a:noFill/>
          </p:spPr>
          <p:txBody>
            <a:bodyPr wrap="none" rtlCol="0">
              <a:spAutoFit/>
            </a:bodyPr>
            <a:lstStyle/>
            <a:p>
              <a:r>
                <a:rPr lang="en-US" sz="900" dirty="0"/>
                <a:t>01960</a:t>
              </a:r>
            </a:p>
          </p:txBody>
        </p:sp>
        <p:sp>
          <p:nvSpPr>
            <p:cNvPr id="109" name="TextBox 108">
              <a:extLst>
                <a:ext uri="{FF2B5EF4-FFF2-40B4-BE49-F238E27FC236}">
                  <a16:creationId xmlns:a16="http://schemas.microsoft.com/office/drawing/2014/main" id="{9A9FDEF4-692A-2E4A-98A4-9CC228672568}"/>
                </a:ext>
              </a:extLst>
            </p:cNvPr>
            <p:cNvSpPr txBox="1"/>
            <p:nvPr/>
          </p:nvSpPr>
          <p:spPr>
            <a:xfrm>
              <a:off x="8666297" y="2168723"/>
              <a:ext cx="505267" cy="230832"/>
            </a:xfrm>
            <a:prstGeom prst="rect">
              <a:avLst/>
            </a:prstGeom>
            <a:noFill/>
          </p:spPr>
          <p:txBody>
            <a:bodyPr wrap="none" rtlCol="0">
              <a:spAutoFit/>
            </a:bodyPr>
            <a:lstStyle/>
            <a:p>
              <a:r>
                <a:rPr lang="en-US" sz="900" dirty="0"/>
                <a:t>39712</a:t>
              </a:r>
            </a:p>
          </p:txBody>
        </p:sp>
      </p:grpSp>
      <p:grpSp>
        <p:nvGrpSpPr>
          <p:cNvPr id="114" name="Group 113">
            <a:extLst>
              <a:ext uri="{FF2B5EF4-FFF2-40B4-BE49-F238E27FC236}">
                <a16:creationId xmlns:a16="http://schemas.microsoft.com/office/drawing/2014/main" id="{6F5971A8-EE81-8740-A620-FA67C17B0BD4}"/>
              </a:ext>
            </a:extLst>
          </p:cNvPr>
          <p:cNvGrpSpPr/>
          <p:nvPr/>
        </p:nvGrpSpPr>
        <p:grpSpPr>
          <a:xfrm>
            <a:off x="10274605" y="2623173"/>
            <a:ext cx="1371695" cy="2006521"/>
            <a:chOff x="9860224" y="2200873"/>
            <a:chExt cx="1163072" cy="1575153"/>
          </a:xfrm>
        </p:grpSpPr>
        <p:pic>
          <p:nvPicPr>
            <p:cNvPr id="111" name="Picture 110">
              <a:extLst>
                <a:ext uri="{FF2B5EF4-FFF2-40B4-BE49-F238E27FC236}">
                  <a16:creationId xmlns:a16="http://schemas.microsoft.com/office/drawing/2014/main" id="{BBC6E465-0F21-8B47-B57E-4690CB4055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0224" y="2200873"/>
              <a:ext cx="1015570" cy="923245"/>
            </a:xfrm>
            <a:prstGeom prst="rect">
              <a:avLst/>
            </a:prstGeom>
          </p:spPr>
        </p:pic>
        <p:sp>
          <p:nvSpPr>
            <p:cNvPr id="113" name="TextBox 112">
              <a:extLst>
                <a:ext uri="{FF2B5EF4-FFF2-40B4-BE49-F238E27FC236}">
                  <a16:creationId xmlns:a16="http://schemas.microsoft.com/office/drawing/2014/main" id="{E29B9334-BF91-F940-8043-A7BB6F69FB62}"/>
                </a:ext>
              </a:extLst>
            </p:cNvPr>
            <p:cNvSpPr txBox="1"/>
            <p:nvPr/>
          </p:nvSpPr>
          <p:spPr>
            <a:xfrm>
              <a:off x="10518029" y="3545194"/>
              <a:ext cx="505267" cy="230832"/>
            </a:xfrm>
            <a:prstGeom prst="rect">
              <a:avLst/>
            </a:prstGeom>
            <a:noFill/>
          </p:spPr>
          <p:txBody>
            <a:bodyPr wrap="none" rtlCol="0">
              <a:spAutoFit/>
            </a:bodyPr>
            <a:lstStyle/>
            <a:p>
              <a:r>
                <a:rPr lang="en-US" sz="900" dirty="0"/>
                <a:t>21400</a:t>
              </a:r>
            </a:p>
          </p:txBody>
        </p:sp>
      </p:grpSp>
      <p:sp>
        <p:nvSpPr>
          <p:cNvPr id="37" name="Rectangle 36"/>
          <p:cNvSpPr/>
          <p:nvPr/>
        </p:nvSpPr>
        <p:spPr>
          <a:xfrm>
            <a:off x="185529" y="1940805"/>
            <a:ext cx="2061131" cy="492443"/>
          </a:xfrm>
          <a:prstGeom prst="rect">
            <a:avLst/>
          </a:prstGeom>
        </p:spPr>
        <p:txBody>
          <a:bodyPr wrap="square">
            <a:spAutoFit/>
          </a:bodyPr>
          <a:lstStyle/>
          <a:p>
            <a:pPr algn="ctr"/>
            <a:r>
              <a:rPr lang="en-US" sz="1300" b="1" dirty="0">
                <a:solidFill>
                  <a:srgbClr val="0070C0"/>
                </a:solidFill>
              </a:rPr>
              <a:t>Scott</a:t>
            </a:r>
            <a:r>
              <a:rPr lang="en-US" sz="1300" b="1" baseline="30000" dirty="0">
                <a:solidFill>
                  <a:srgbClr val="0070C0"/>
                </a:solidFill>
              </a:rPr>
              <a:t>®</a:t>
            </a:r>
            <a:r>
              <a:rPr lang="en-US" sz="1300" b="1" dirty="0">
                <a:solidFill>
                  <a:srgbClr val="0070C0"/>
                </a:solidFill>
              </a:rPr>
              <a:t> Pro Hard Roll Towel Systems</a:t>
            </a:r>
            <a:endParaRPr lang="en-US" sz="1300" dirty="0">
              <a:solidFill>
                <a:srgbClr val="0070C0"/>
              </a:solidFill>
            </a:endParaRPr>
          </a:p>
        </p:txBody>
      </p:sp>
      <p:sp>
        <p:nvSpPr>
          <p:cNvPr id="38" name="Rectangle 37"/>
          <p:cNvSpPr/>
          <p:nvPr/>
        </p:nvSpPr>
        <p:spPr>
          <a:xfrm>
            <a:off x="7564625" y="1943244"/>
            <a:ext cx="2263065" cy="492443"/>
          </a:xfrm>
          <a:prstGeom prst="rect">
            <a:avLst/>
          </a:prstGeom>
        </p:spPr>
        <p:txBody>
          <a:bodyPr wrap="square">
            <a:spAutoFit/>
          </a:bodyPr>
          <a:lstStyle/>
          <a:p>
            <a:pPr algn="ctr"/>
            <a:r>
              <a:rPr lang="en-US" sz="1300" b="1" dirty="0">
                <a:solidFill>
                  <a:srgbClr val="0070C0"/>
                </a:solidFill>
              </a:rPr>
              <a:t>Scott</a:t>
            </a:r>
            <a:r>
              <a:rPr lang="en-US" sz="1300" b="1" baseline="30000" dirty="0">
                <a:solidFill>
                  <a:srgbClr val="0070C0"/>
                </a:solidFill>
              </a:rPr>
              <a:t>®</a:t>
            </a:r>
            <a:r>
              <a:rPr lang="en-US" sz="1300" b="1" dirty="0">
                <a:solidFill>
                  <a:srgbClr val="0070C0"/>
                </a:solidFill>
              </a:rPr>
              <a:t> Pro Scottfold™ </a:t>
            </a:r>
          </a:p>
          <a:p>
            <a:pPr algn="ctr"/>
            <a:r>
              <a:rPr lang="en-US" sz="1300" b="1" dirty="0">
                <a:solidFill>
                  <a:srgbClr val="0070C0"/>
                </a:solidFill>
              </a:rPr>
              <a:t>Towel System</a:t>
            </a:r>
            <a:endParaRPr lang="en-US" sz="1300" dirty="0">
              <a:solidFill>
                <a:srgbClr val="0070C0"/>
              </a:solidFill>
            </a:endParaRPr>
          </a:p>
        </p:txBody>
      </p:sp>
      <p:sp>
        <p:nvSpPr>
          <p:cNvPr id="39" name="Rectangle 38"/>
          <p:cNvSpPr/>
          <p:nvPr/>
        </p:nvSpPr>
        <p:spPr>
          <a:xfrm>
            <a:off x="2697335" y="1843218"/>
            <a:ext cx="2061131" cy="692497"/>
          </a:xfrm>
          <a:prstGeom prst="rect">
            <a:avLst/>
          </a:prstGeom>
        </p:spPr>
        <p:txBody>
          <a:bodyPr wrap="square">
            <a:spAutoFit/>
          </a:bodyPr>
          <a:lstStyle/>
          <a:p>
            <a:pPr algn="ctr"/>
            <a:r>
              <a:rPr lang="en-US" sz="1300" b="1" dirty="0">
                <a:solidFill>
                  <a:srgbClr val="0070C0"/>
                </a:solidFill>
              </a:rPr>
              <a:t>Scott</a:t>
            </a:r>
            <a:r>
              <a:rPr lang="en-US" sz="1300" b="1" baseline="30000" dirty="0">
                <a:solidFill>
                  <a:srgbClr val="0070C0"/>
                </a:solidFill>
              </a:rPr>
              <a:t>®</a:t>
            </a:r>
            <a:r>
              <a:rPr lang="en-US" sz="1300" b="1" dirty="0">
                <a:solidFill>
                  <a:srgbClr val="0070C0"/>
                </a:solidFill>
              </a:rPr>
              <a:t> Pro High Capacity SRB Tissue System</a:t>
            </a:r>
            <a:endParaRPr lang="en-US" sz="1300" dirty="0">
              <a:solidFill>
                <a:srgbClr val="0070C0"/>
              </a:solidFill>
            </a:endParaRPr>
          </a:p>
        </p:txBody>
      </p:sp>
      <p:sp>
        <p:nvSpPr>
          <p:cNvPr id="40" name="Rectangle 39"/>
          <p:cNvSpPr/>
          <p:nvPr/>
        </p:nvSpPr>
        <p:spPr>
          <a:xfrm>
            <a:off x="5055685" y="1943243"/>
            <a:ext cx="1816132" cy="492443"/>
          </a:xfrm>
          <a:prstGeom prst="rect">
            <a:avLst/>
          </a:prstGeom>
        </p:spPr>
        <p:txBody>
          <a:bodyPr wrap="square">
            <a:spAutoFit/>
          </a:bodyPr>
          <a:lstStyle/>
          <a:p>
            <a:pPr algn="ctr"/>
            <a:r>
              <a:rPr lang="en-US" sz="1300" b="1" dirty="0">
                <a:solidFill>
                  <a:srgbClr val="0070C0"/>
                </a:solidFill>
              </a:rPr>
              <a:t>Scott</a:t>
            </a:r>
            <a:r>
              <a:rPr lang="en-US" sz="1300" b="1" baseline="30000" dirty="0">
                <a:solidFill>
                  <a:srgbClr val="0070C0"/>
                </a:solidFill>
              </a:rPr>
              <a:t>®</a:t>
            </a:r>
            <a:r>
              <a:rPr lang="en-US" sz="1300" b="1" dirty="0">
                <a:solidFill>
                  <a:srgbClr val="0070C0"/>
                </a:solidFill>
              </a:rPr>
              <a:t> Pro Skincare System</a:t>
            </a:r>
            <a:endParaRPr lang="en-US" sz="1300" dirty="0">
              <a:solidFill>
                <a:srgbClr val="0070C0"/>
              </a:solidFill>
            </a:endParaRPr>
          </a:p>
        </p:txBody>
      </p:sp>
      <p:sp>
        <p:nvSpPr>
          <p:cNvPr id="41" name="Rectangle 40"/>
          <p:cNvSpPr/>
          <p:nvPr/>
        </p:nvSpPr>
        <p:spPr>
          <a:xfrm>
            <a:off x="10269913" y="1949156"/>
            <a:ext cx="1775385" cy="492443"/>
          </a:xfrm>
          <a:prstGeom prst="rect">
            <a:avLst/>
          </a:prstGeom>
        </p:spPr>
        <p:txBody>
          <a:bodyPr wrap="square">
            <a:spAutoFit/>
          </a:bodyPr>
          <a:lstStyle/>
          <a:p>
            <a:pPr algn="ctr"/>
            <a:r>
              <a:rPr lang="en-US" sz="1300" b="1" dirty="0">
                <a:solidFill>
                  <a:srgbClr val="0070C0"/>
                </a:solidFill>
              </a:rPr>
              <a:t>Kleenex</a:t>
            </a:r>
            <a:r>
              <a:rPr lang="en-US" sz="1300" b="1" baseline="30000" dirty="0">
                <a:solidFill>
                  <a:srgbClr val="0070C0"/>
                </a:solidFill>
              </a:rPr>
              <a:t>®</a:t>
            </a:r>
            <a:r>
              <a:rPr lang="en-US" sz="1300" b="1" dirty="0">
                <a:solidFill>
                  <a:srgbClr val="0070C0"/>
                </a:solidFill>
              </a:rPr>
              <a:t> Facial Tissue</a:t>
            </a:r>
            <a:endParaRPr lang="en-US" sz="1300" dirty="0">
              <a:solidFill>
                <a:srgbClr val="0070C0"/>
              </a:solidFill>
            </a:endParaRPr>
          </a:p>
        </p:txBody>
      </p:sp>
      <p:sp>
        <p:nvSpPr>
          <p:cNvPr id="42" name="TextBox 41">
            <a:extLst>
              <a:ext uri="{FF2B5EF4-FFF2-40B4-BE49-F238E27FC236}">
                <a16:creationId xmlns:a16="http://schemas.microsoft.com/office/drawing/2014/main" id="{3B258A46-1B1A-F648-885A-35BE3BFE1667}"/>
              </a:ext>
            </a:extLst>
          </p:cNvPr>
          <p:cNvSpPr txBox="1"/>
          <p:nvPr/>
        </p:nvSpPr>
        <p:spPr>
          <a:xfrm>
            <a:off x="2039859" y="2694691"/>
            <a:ext cx="691215" cy="646331"/>
          </a:xfrm>
          <a:prstGeom prst="rect">
            <a:avLst/>
          </a:prstGeom>
          <a:noFill/>
        </p:spPr>
        <p:txBody>
          <a:bodyPr wrap="none" rtlCol="0">
            <a:spAutoFit/>
          </a:bodyPr>
          <a:lstStyle/>
          <a:p>
            <a:r>
              <a:rPr lang="en-US" sz="900" u="sng" dirty="0">
                <a:solidFill>
                  <a:srgbClr val="005CAB"/>
                </a:solidFill>
              </a:rPr>
              <a:t>automatic</a:t>
            </a:r>
          </a:p>
          <a:p>
            <a:r>
              <a:rPr lang="en-US" sz="900" dirty="0">
                <a:solidFill>
                  <a:srgbClr val="00B050"/>
                </a:solidFill>
              </a:rPr>
              <a:t>29739</a:t>
            </a:r>
          </a:p>
          <a:p>
            <a:r>
              <a:rPr lang="en-US" sz="900" dirty="0">
                <a:solidFill>
                  <a:srgbClr val="005CAB"/>
                </a:solidFill>
              </a:rPr>
              <a:t>35609</a:t>
            </a:r>
          </a:p>
          <a:p>
            <a:r>
              <a:rPr lang="en-US" sz="900" dirty="0">
                <a:solidFill>
                  <a:schemeClr val="bg1">
                    <a:lumMod val="50000"/>
                  </a:schemeClr>
                </a:solidFill>
              </a:rPr>
              <a:t>35614</a:t>
            </a:r>
          </a:p>
        </p:txBody>
      </p:sp>
      <p:pic>
        <p:nvPicPr>
          <p:cNvPr id="43" name="Picture 42" descr="A picture containing text&#10;&#10;Description automatically generated">
            <a:extLst>
              <a:ext uri="{FF2B5EF4-FFF2-40B4-BE49-F238E27FC236}">
                <a16:creationId xmlns:a16="http://schemas.microsoft.com/office/drawing/2014/main" id="{B74971DF-77D9-4548-8B44-A7F9FC8FA1D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39405" y="4325424"/>
            <a:ext cx="911247" cy="1158635"/>
          </a:xfrm>
          <a:prstGeom prst="rect">
            <a:avLst/>
          </a:prstGeom>
          <a:effectLst>
            <a:outerShdw blurRad="254000" dist="63500" dir="2700000" algn="tl" rotWithShape="0">
              <a:prstClr val="black">
                <a:alpha val="20000"/>
              </a:prstClr>
            </a:outerShdw>
          </a:effectLst>
        </p:spPr>
      </p:pic>
      <p:pic>
        <p:nvPicPr>
          <p:cNvPr id="45" name="Picture 44">
            <a:extLst>
              <a:ext uri="{FF2B5EF4-FFF2-40B4-BE49-F238E27FC236}">
                <a16:creationId xmlns:a16="http://schemas.microsoft.com/office/drawing/2014/main" id="{D995BDA3-EA00-4FB8-ABE0-064C5685263C}"/>
              </a:ext>
            </a:extLst>
          </p:cNvPr>
          <p:cNvPicPr>
            <a:picLocks noChangeAspect="1"/>
          </p:cNvPicPr>
          <p:nvPr/>
        </p:nvPicPr>
        <p:blipFill>
          <a:blip r:embed="rId11"/>
          <a:srcRect/>
          <a:stretch/>
        </p:blipFill>
        <p:spPr>
          <a:xfrm>
            <a:off x="10953322" y="3515052"/>
            <a:ext cx="1038035" cy="728701"/>
          </a:xfrm>
          <a:prstGeom prst="rect">
            <a:avLst/>
          </a:prstGeom>
          <a:effectLst>
            <a:outerShdw blurRad="63500" sx="102000" sy="102000" algn="ctr" rotWithShape="0">
              <a:prstClr val="black">
                <a:alpha val="40000"/>
              </a:prstClr>
            </a:outerShdw>
          </a:effectLst>
        </p:spPr>
      </p:pic>
      <p:grpSp>
        <p:nvGrpSpPr>
          <p:cNvPr id="44" name="Group 43">
            <a:extLst>
              <a:ext uri="{FF2B5EF4-FFF2-40B4-BE49-F238E27FC236}">
                <a16:creationId xmlns:a16="http://schemas.microsoft.com/office/drawing/2014/main" id="{06B4AE3D-9E8A-4644-BB49-111E5DC797F4}"/>
              </a:ext>
            </a:extLst>
          </p:cNvPr>
          <p:cNvGrpSpPr/>
          <p:nvPr/>
        </p:nvGrpSpPr>
        <p:grpSpPr>
          <a:xfrm>
            <a:off x="3081454" y="2740217"/>
            <a:ext cx="2152464" cy="2291772"/>
            <a:chOff x="3181101" y="2097364"/>
            <a:chExt cx="1688259" cy="1770444"/>
          </a:xfrm>
        </p:grpSpPr>
        <p:grpSp>
          <p:nvGrpSpPr>
            <p:cNvPr id="46" name="Group 45">
              <a:extLst>
                <a:ext uri="{FF2B5EF4-FFF2-40B4-BE49-F238E27FC236}">
                  <a16:creationId xmlns:a16="http://schemas.microsoft.com/office/drawing/2014/main" id="{7153574F-4066-4631-81E2-50D47B00AAC4}"/>
                </a:ext>
              </a:extLst>
            </p:cNvPr>
            <p:cNvGrpSpPr/>
            <p:nvPr/>
          </p:nvGrpSpPr>
          <p:grpSpPr>
            <a:xfrm>
              <a:off x="3181101" y="2097364"/>
              <a:ext cx="1550734" cy="1770444"/>
              <a:chOff x="7271121" y="3727326"/>
              <a:chExt cx="1550734" cy="1770444"/>
            </a:xfrm>
          </p:grpSpPr>
          <p:pic>
            <p:nvPicPr>
              <p:cNvPr id="49" name="Picture 48">
                <a:extLst>
                  <a:ext uri="{FF2B5EF4-FFF2-40B4-BE49-F238E27FC236}">
                    <a16:creationId xmlns:a16="http://schemas.microsoft.com/office/drawing/2014/main" id="{140F2D8D-195E-4C28-AD68-D7F174457493}"/>
                  </a:ext>
                </a:extLst>
              </p:cNvPr>
              <p:cNvPicPr>
                <a:picLocks noChangeAspect="1"/>
              </p:cNvPicPr>
              <p:nvPr/>
            </p:nvPicPr>
            <p:blipFill>
              <a:blip r:embed="rId12"/>
              <a:srcRect/>
              <a:stretch/>
            </p:blipFill>
            <p:spPr>
              <a:xfrm>
                <a:off x="7271121" y="3727326"/>
                <a:ext cx="1184081" cy="1251671"/>
              </a:xfrm>
              <a:prstGeom prst="rect">
                <a:avLst/>
              </a:prstGeom>
              <a:effectLst>
                <a:outerShdw blurRad="63500" sx="102000" sy="102000" algn="ctr" rotWithShape="0">
                  <a:prstClr val="black">
                    <a:alpha val="40000"/>
                  </a:prstClr>
                </a:outerShdw>
              </a:effectLst>
            </p:spPr>
          </p:pic>
          <p:pic>
            <p:nvPicPr>
              <p:cNvPr id="50" name="Picture 49">
                <a:extLst>
                  <a:ext uri="{FF2B5EF4-FFF2-40B4-BE49-F238E27FC236}">
                    <a16:creationId xmlns:a16="http://schemas.microsoft.com/office/drawing/2014/main" id="{A254AC83-CDA4-45E1-A412-3DD6936A49B7}"/>
                  </a:ext>
                </a:extLst>
              </p:cNvPr>
              <p:cNvPicPr>
                <a:picLocks noChangeAspect="1"/>
              </p:cNvPicPr>
              <p:nvPr/>
            </p:nvPicPr>
            <p:blipFill>
              <a:blip r:embed="rId13"/>
              <a:srcRect/>
              <a:stretch/>
            </p:blipFill>
            <p:spPr>
              <a:xfrm>
                <a:off x="8192849" y="4837049"/>
                <a:ext cx="629006" cy="660721"/>
              </a:xfrm>
              <a:prstGeom prst="rect">
                <a:avLst/>
              </a:prstGeom>
              <a:effectLst>
                <a:outerShdw blurRad="63500" sx="102000" sy="102000" algn="ctr" rotWithShape="0">
                  <a:prstClr val="black">
                    <a:alpha val="40000"/>
                  </a:prstClr>
                </a:outerShdw>
              </a:effectLst>
            </p:spPr>
          </p:pic>
        </p:grpSp>
        <p:sp>
          <p:nvSpPr>
            <p:cNvPr id="47" name="TextBox 46">
              <a:extLst>
                <a:ext uri="{FF2B5EF4-FFF2-40B4-BE49-F238E27FC236}">
                  <a16:creationId xmlns:a16="http://schemas.microsoft.com/office/drawing/2014/main" id="{FAB26B58-8DCC-4A25-8BE5-7E04E0C37EBB}"/>
                </a:ext>
              </a:extLst>
            </p:cNvPr>
            <p:cNvSpPr txBox="1"/>
            <p:nvPr/>
          </p:nvSpPr>
          <p:spPr>
            <a:xfrm>
              <a:off x="4364093" y="2168723"/>
              <a:ext cx="505267" cy="230832"/>
            </a:xfrm>
            <a:prstGeom prst="rect">
              <a:avLst/>
            </a:prstGeom>
            <a:noFill/>
          </p:spPr>
          <p:txBody>
            <a:bodyPr wrap="none" rtlCol="0">
              <a:spAutoFit/>
            </a:bodyPr>
            <a:lstStyle/>
            <a:p>
              <a:r>
                <a:rPr lang="en-US" sz="900" b="1" dirty="0">
                  <a:solidFill>
                    <a:srgbClr val="005CAB"/>
                  </a:solidFill>
                </a:rPr>
                <a:t>44519</a:t>
              </a:r>
            </a:p>
          </p:txBody>
        </p:sp>
        <p:sp>
          <p:nvSpPr>
            <p:cNvPr id="48" name="TextBox 47">
              <a:extLst>
                <a:ext uri="{FF2B5EF4-FFF2-40B4-BE49-F238E27FC236}">
                  <a16:creationId xmlns:a16="http://schemas.microsoft.com/office/drawing/2014/main" id="{FAF15305-4F39-46B1-B213-0503AF699C0B}"/>
                </a:ext>
              </a:extLst>
            </p:cNvPr>
            <p:cNvSpPr txBox="1"/>
            <p:nvPr/>
          </p:nvSpPr>
          <p:spPr>
            <a:xfrm>
              <a:off x="3612733" y="3545194"/>
              <a:ext cx="505267" cy="230832"/>
            </a:xfrm>
            <a:prstGeom prst="rect">
              <a:avLst/>
            </a:prstGeom>
            <a:noFill/>
          </p:spPr>
          <p:txBody>
            <a:bodyPr wrap="none" rtlCol="0">
              <a:spAutoFit/>
            </a:bodyPr>
            <a:lstStyle/>
            <a:p>
              <a:r>
                <a:rPr lang="en-US" sz="900" b="1" dirty="0">
                  <a:solidFill>
                    <a:srgbClr val="005CAB"/>
                  </a:solidFill>
                </a:rPr>
                <a:t>47305</a:t>
              </a:r>
            </a:p>
          </p:txBody>
        </p:sp>
      </p:grpSp>
      <p:sp>
        <p:nvSpPr>
          <p:cNvPr id="51" name="TextBox 50">
            <a:extLst>
              <a:ext uri="{FF2B5EF4-FFF2-40B4-BE49-F238E27FC236}">
                <a16:creationId xmlns:a16="http://schemas.microsoft.com/office/drawing/2014/main" id="{431B10C2-6E4E-4156-B9E6-B3A16D1D127B}"/>
              </a:ext>
            </a:extLst>
          </p:cNvPr>
          <p:cNvSpPr txBox="1"/>
          <p:nvPr/>
        </p:nvSpPr>
        <p:spPr>
          <a:xfrm>
            <a:off x="102029" y="6261610"/>
            <a:ext cx="5958850" cy="369332"/>
          </a:xfrm>
          <a:prstGeom prst="rect">
            <a:avLst/>
          </a:prstGeom>
          <a:noFill/>
        </p:spPr>
        <p:txBody>
          <a:bodyPr wrap="square" rtlCol="0">
            <a:spAutoFit/>
          </a:bodyPr>
          <a:lstStyle/>
          <a:p>
            <a:r>
              <a:rPr lang="en-US" i="1" dirty="0">
                <a:solidFill>
                  <a:schemeClr val="bg1"/>
                </a:solidFill>
              </a:rPr>
              <a:t>Black and white options also available </a:t>
            </a:r>
          </a:p>
        </p:txBody>
      </p:sp>
    </p:spTree>
    <p:extLst>
      <p:ext uri="{BB962C8B-B14F-4D97-AF65-F5344CB8AC3E}">
        <p14:creationId xmlns:p14="http://schemas.microsoft.com/office/powerpoint/2010/main" val="55457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7550888" cy="1750880"/>
          </a:xfrm>
        </p:spPr>
        <p:txBody>
          <a:bodyPr/>
          <a:lstStyle/>
          <a:p>
            <a:r>
              <a:rPr lang="en-US" sz="4000" dirty="0"/>
              <a:t>Scott</a:t>
            </a:r>
            <a:r>
              <a:rPr lang="en-US" sz="4000" baseline="30000" dirty="0"/>
              <a:t>®</a:t>
            </a:r>
            <a:r>
              <a:rPr lang="en-US" sz="4000" dirty="0"/>
              <a:t> Pro</a:t>
            </a:r>
            <a:r>
              <a:rPr lang="en-US" sz="4000" baseline="30000" dirty="0"/>
              <a:t> </a:t>
            </a:r>
            <a:r>
              <a:rPr lang="en-US" sz="4000" dirty="0"/>
              <a:t>Automatic HRT Dispensers - </a:t>
            </a:r>
            <a:r>
              <a:rPr lang="en-US" sz="4000" dirty="0">
                <a:solidFill>
                  <a:srgbClr val="009900"/>
                </a:solidFill>
              </a:rPr>
              <a:t>green</a:t>
            </a:r>
          </a:p>
        </p:txBody>
      </p:sp>
      <p:graphicFrame>
        <p:nvGraphicFramePr>
          <p:cNvPr id="5" name="Content Placeholder 3"/>
          <p:cNvGraphicFramePr>
            <a:graphicFrameLocks/>
          </p:cNvGraphicFramePr>
          <p:nvPr>
            <p:extLst>
              <p:ext uri="{D42A27DB-BD31-4B8C-83A1-F6EECF244321}">
                <p14:modId xmlns:p14="http://schemas.microsoft.com/office/powerpoint/2010/main" val="3315275750"/>
              </p:ext>
            </p:extLst>
          </p:nvPr>
        </p:nvGraphicFramePr>
        <p:xfrm>
          <a:off x="838200" y="1971599"/>
          <a:ext cx="10416988" cy="3704372"/>
        </p:xfrm>
        <a:graphic>
          <a:graphicData uri="http://schemas.openxmlformats.org/drawingml/2006/table">
            <a:tbl>
              <a:tblPr firstRow="1" firstCol="1" bandRow="1">
                <a:tableStyleId>{7E9639D4-E3E2-4D34-9284-5A2195B3D0D7}</a:tableStyleId>
              </a:tblPr>
              <a:tblGrid>
                <a:gridCol w="2440907">
                  <a:extLst>
                    <a:ext uri="{9D8B030D-6E8A-4147-A177-3AD203B41FA5}">
                      <a16:colId xmlns:a16="http://schemas.microsoft.com/office/drawing/2014/main" val="20000"/>
                    </a:ext>
                  </a:extLst>
                </a:gridCol>
                <a:gridCol w="2244295">
                  <a:extLst>
                    <a:ext uri="{9D8B030D-6E8A-4147-A177-3AD203B41FA5}">
                      <a16:colId xmlns:a16="http://schemas.microsoft.com/office/drawing/2014/main" val="20001"/>
                    </a:ext>
                  </a:extLst>
                </a:gridCol>
                <a:gridCol w="3075023">
                  <a:extLst>
                    <a:ext uri="{9D8B030D-6E8A-4147-A177-3AD203B41FA5}">
                      <a16:colId xmlns:a16="http://schemas.microsoft.com/office/drawing/2014/main" val="20002"/>
                    </a:ext>
                  </a:extLst>
                </a:gridCol>
                <a:gridCol w="2656763">
                  <a:extLst>
                    <a:ext uri="{9D8B030D-6E8A-4147-A177-3AD203B41FA5}">
                      <a16:colId xmlns:a16="http://schemas.microsoft.com/office/drawing/2014/main" val="20005"/>
                    </a:ext>
                  </a:extLst>
                </a:gridCol>
              </a:tblGrid>
              <a:tr h="620377">
                <a:tc>
                  <a:txBody>
                    <a:bodyPr/>
                    <a:lstStyle/>
                    <a:p>
                      <a:pPr marL="0" marR="0" algn="ctr">
                        <a:spcBef>
                          <a:spcPts val="0"/>
                        </a:spcBef>
                        <a:spcAft>
                          <a:spcPts val="1000"/>
                        </a:spcAft>
                      </a:pPr>
                      <a:r>
                        <a:rPr lang="en-US" sz="1400" dirty="0">
                          <a:effectLst/>
                        </a:rPr>
                        <a:t>Dispenser </a:t>
                      </a:r>
                      <a:br>
                        <a:rPr lang="en-US" sz="1400" dirty="0">
                          <a:effectLst/>
                        </a:rPr>
                      </a:br>
                      <a:r>
                        <a:rPr lang="en-US" sz="1400" dirty="0">
                          <a:effectLst/>
                        </a:rPr>
                        <a:t>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Dispenses Towel 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Description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Image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31448">
                <a:tc>
                  <a:txBody>
                    <a:bodyPr/>
                    <a:lstStyle/>
                    <a:p>
                      <a:pPr marL="0" marR="0" algn="ctr">
                        <a:spcBef>
                          <a:spcPts val="0"/>
                        </a:spcBef>
                        <a:spcAft>
                          <a:spcPts val="500"/>
                        </a:spcAft>
                      </a:pPr>
                      <a:r>
                        <a:rPr lang="en-US" sz="1500" dirty="0">
                          <a:solidFill>
                            <a:srgbClr val="009900"/>
                          </a:solidFill>
                          <a:effectLst/>
                        </a:rPr>
                        <a:t>29739</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500"/>
                        </a:spcAft>
                      </a:pPr>
                      <a:r>
                        <a:rPr lang="en-US" sz="1500" dirty="0">
                          <a:solidFill>
                            <a:srgbClr val="009900"/>
                          </a:solidFill>
                          <a:effectLst/>
                        </a:rPr>
                        <a:t>25700</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Faux Stainless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35981">
                <a:tc>
                  <a:txBody>
                    <a:bodyPr/>
                    <a:lstStyle/>
                    <a:p>
                      <a:pPr marL="0" marR="0" algn="ctr">
                        <a:spcBef>
                          <a:spcPts val="0"/>
                        </a:spcBef>
                        <a:spcAft>
                          <a:spcPts val="500"/>
                        </a:spcAft>
                      </a:pPr>
                      <a:r>
                        <a:rPr lang="en-US" sz="1500" dirty="0">
                          <a:solidFill>
                            <a:srgbClr val="009900"/>
                          </a:solidFill>
                          <a:effectLst/>
                        </a:rPr>
                        <a:t>29737</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500"/>
                        </a:spcAft>
                      </a:pPr>
                      <a:r>
                        <a:rPr lang="en-US" sz="1500" dirty="0">
                          <a:solidFill>
                            <a:srgbClr val="009900"/>
                          </a:solidFill>
                          <a:effectLst/>
                        </a:rPr>
                        <a:t>25700</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Smoke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825190">
                <a:tc>
                  <a:txBody>
                    <a:bodyPr/>
                    <a:lstStyle/>
                    <a:p>
                      <a:pPr marL="0" marR="0" algn="ctr">
                        <a:spcBef>
                          <a:spcPts val="0"/>
                        </a:spcBef>
                        <a:spcAft>
                          <a:spcPts val="500"/>
                        </a:spcAft>
                      </a:pPr>
                      <a:r>
                        <a:rPr lang="en-US" sz="1500" dirty="0">
                          <a:solidFill>
                            <a:srgbClr val="009900"/>
                          </a:solidFill>
                          <a:effectLst/>
                        </a:rPr>
                        <a:t>29738</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500"/>
                        </a:spcAft>
                      </a:pPr>
                      <a:r>
                        <a:rPr lang="en-US" sz="1500" dirty="0">
                          <a:solidFill>
                            <a:srgbClr val="009900"/>
                          </a:solidFill>
                          <a:effectLst/>
                        </a:rPr>
                        <a:t>25700</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dirty="0">
                          <a:effectLst/>
                        </a:rPr>
                        <a:t> Automatic Towel Dispenser - White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1000"/>
                        </a:spcAft>
                        <a:buClrTx/>
                        <a:buSzTx/>
                        <a:buFontTx/>
                        <a:buNone/>
                        <a:tabLst/>
                        <a:defRPr/>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91376">
                <a:tc>
                  <a:txBody>
                    <a:bodyPr/>
                    <a:lstStyle/>
                    <a:p>
                      <a:pPr marL="0" marR="0" algn="ctr">
                        <a:spcBef>
                          <a:spcPts val="0"/>
                        </a:spcBef>
                        <a:spcAft>
                          <a:spcPts val="500"/>
                        </a:spcAft>
                      </a:pPr>
                      <a:r>
                        <a:rPr lang="en-US" sz="1500" dirty="0">
                          <a:solidFill>
                            <a:srgbClr val="009900"/>
                          </a:solidFill>
                          <a:effectLst/>
                        </a:rPr>
                        <a:t>31499</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500"/>
                        </a:spcAft>
                      </a:pPr>
                      <a:r>
                        <a:rPr lang="en-US" sz="1500" dirty="0">
                          <a:solidFill>
                            <a:srgbClr val="009900"/>
                          </a:solidFill>
                          <a:effectLst/>
                        </a:rPr>
                        <a:t>25700</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baseline="0" dirty="0">
                          <a:effectLst/>
                        </a:rPr>
                        <a:t>A</a:t>
                      </a:r>
                      <a:r>
                        <a:rPr lang="en-US" sz="1500" dirty="0">
                          <a:effectLst/>
                        </a:rPr>
                        <a:t>utomatic </a:t>
                      </a:r>
                      <a:r>
                        <a:rPr lang="en-US" sz="1500" baseline="0" dirty="0">
                          <a:effectLst/>
                        </a:rPr>
                        <a:t>Module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r">
                        <a:spcBef>
                          <a:spcPts val="0"/>
                        </a:spcBef>
                        <a:spcAft>
                          <a:spcPts val="1000"/>
                        </a:spcAft>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7" name="Picture 6">
            <a:extLst>
              <a:ext uri="{FF2B5EF4-FFF2-40B4-BE49-F238E27FC236}">
                <a16:creationId xmlns:a16="http://schemas.microsoft.com/office/drawing/2014/main" id="{542A345A-F6FE-AC4B-A277-99208D8E9D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87599" y="2635235"/>
            <a:ext cx="531181" cy="69700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stretch>
            <a:fillRect/>
          </a:stretch>
        </p:blipFill>
        <p:spPr>
          <a:xfrm>
            <a:off x="9596511" y="4248258"/>
            <a:ext cx="515579" cy="649469"/>
          </a:xfrm>
          <a:prstGeom prst="rect">
            <a:avLst/>
          </a:prstGeom>
        </p:spPr>
      </p:pic>
      <p:pic>
        <p:nvPicPr>
          <p:cNvPr id="10" name="Picture 9">
            <a:extLst>
              <a:ext uri="{FF2B5EF4-FFF2-40B4-BE49-F238E27FC236}">
                <a16:creationId xmlns:a16="http://schemas.microsoft.com/office/drawing/2014/main" id="{884475E9-7F26-4FFC-8BEE-BE9AC04AAE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52496" y="5008087"/>
            <a:ext cx="605760" cy="646566"/>
          </a:xfrm>
          <a:prstGeom prst="rect">
            <a:avLst/>
          </a:prstGeom>
          <a:effectLst>
            <a:outerShdw blurRad="355600" dist="190500" dir="2700000" algn="tl" rotWithShape="0">
              <a:prstClr val="black">
                <a:alpha val="24000"/>
              </a:prstClr>
            </a:outerShdw>
          </a:effectLst>
        </p:spPr>
      </p:pic>
      <p:pic>
        <p:nvPicPr>
          <p:cNvPr id="11" name="Picture 10" descr="A picture containing text, indoor, kitchen appliance&#10;&#10;Description automatically generated">
            <a:extLst>
              <a:ext uri="{FF2B5EF4-FFF2-40B4-BE49-F238E27FC236}">
                <a16:creationId xmlns:a16="http://schemas.microsoft.com/office/drawing/2014/main" id="{D3F88E1B-5E71-45D1-9C6A-3F93176A1B9C}"/>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9571997" y="3469285"/>
            <a:ext cx="531181" cy="646566"/>
          </a:xfrm>
          <a:prstGeom prst="rect">
            <a:avLst/>
          </a:prstGeom>
        </p:spPr>
      </p:pic>
    </p:spTree>
    <p:extLst>
      <p:ext uri="{BB962C8B-B14F-4D97-AF65-F5344CB8AC3E}">
        <p14:creationId xmlns:p14="http://schemas.microsoft.com/office/powerpoint/2010/main" val="245465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7550888" cy="1750880"/>
          </a:xfrm>
        </p:spPr>
        <p:txBody>
          <a:bodyPr/>
          <a:lstStyle/>
          <a:p>
            <a:r>
              <a:rPr lang="en-US" sz="4000" dirty="0"/>
              <a:t>Scott</a:t>
            </a:r>
            <a:r>
              <a:rPr lang="en-US" sz="4000" baseline="30000" dirty="0"/>
              <a:t>®</a:t>
            </a:r>
            <a:r>
              <a:rPr lang="en-US" sz="4000" dirty="0"/>
              <a:t> Pro</a:t>
            </a:r>
            <a:r>
              <a:rPr lang="en-US" sz="4000" baseline="30000" dirty="0"/>
              <a:t> </a:t>
            </a:r>
            <a:r>
              <a:rPr lang="en-US" sz="4000" dirty="0"/>
              <a:t>Automatic HRT Dispensers - </a:t>
            </a:r>
            <a:r>
              <a:rPr lang="en-US" sz="4000" dirty="0">
                <a:solidFill>
                  <a:schemeClr val="tx1">
                    <a:lumMod val="60000"/>
                    <a:lumOff val="40000"/>
                  </a:schemeClr>
                </a:solidFill>
              </a:rPr>
              <a:t>blue</a:t>
            </a:r>
          </a:p>
        </p:txBody>
      </p:sp>
      <p:graphicFrame>
        <p:nvGraphicFramePr>
          <p:cNvPr id="5" name="Content Placeholder 3"/>
          <p:cNvGraphicFramePr>
            <a:graphicFrameLocks/>
          </p:cNvGraphicFramePr>
          <p:nvPr>
            <p:extLst>
              <p:ext uri="{D42A27DB-BD31-4B8C-83A1-F6EECF244321}">
                <p14:modId xmlns:p14="http://schemas.microsoft.com/office/powerpoint/2010/main" val="3996196778"/>
              </p:ext>
            </p:extLst>
          </p:nvPr>
        </p:nvGraphicFramePr>
        <p:xfrm>
          <a:off x="887506" y="1902508"/>
          <a:ext cx="10416988" cy="3728858"/>
        </p:xfrm>
        <a:graphic>
          <a:graphicData uri="http://schemas.openxmlformats.org/drawingml/2006/table">
            <a:tbl>
              <a:tblPr firstRow="1" firstCol="1" bandRow="1">
                <a:tableStyleId>{7E9639D4-E3E2-4D34-9284-5A2195B3D0D7}</a:tableStyleId>
              </a:tblPr>
              <a:tblGrid>
                <a:gridCol w="2440907">
                  <a:extLst>
                    <a:ext uri="{9D8B030D-6E8A-4147-A177-3AD203B41FA5}">
                      <a16:colId xmlns:a16="http://schemas.microsoft.com/office/drawing/2014/main" val="20000"/>
                    </a:ext>
                  </a:extLst>
                </a:gridCol>
                <a:gridCol w="2244295">
                  <a:extLst>
                    <a:ext uri="{9D8B030D-6E8A-4147-A177-3AD203B41FA5}">
                      <a16:colId xmlns:a16="http://schemas.microsoft.com/office/drawing/2014/main" val="20001"/>
                    </a:ext>
                  </a:extLst>
                </a:gridCol>
                <a:gridCol w="3075023">
                  <a:extLst>
                    <a:ext uri="{9D8B030D-6E8A-4147-A177-3AD203B41FA5}">
                      <a16:colId xmlns:a16="http://schemas.microsoft.com/office/drawing/2014/main" val="20002"/>
                    </a:ext>
                  </a:extLst>
                </a:gridCol>
                <a:gridCol w="2656763">
                  <a:extLst>
                    <a:ext uri="{9D8B030D-6E8A-4147-A177-3AD203B41FA5}">
                      <a16:colId xmlns:a16="http://schemas.microsoft.com/office/drawing/2014/main" val="20005"/>
                    </a:ext>
                  </a:extLst>
                </a:gridCol>
              </a:tblGrid>
              <a:tr h="587362">
                <a:tc>
                  <a:txBody>
                    <a:bodyPr/>
                    <a:lstStyle/>
                    <a:p>
                      <a:pPr marL="0" marR="0" algn="ctr">
                        <a:spcBef>
                          <a:spcPts val="0"/>
                        </a:spcBef>
                        <a:spcAft>
                          <a:spcPts val="1000"/>
                        </a:spcAft>
                      </a:pPr>
                      <a:r>
                        <a:rPr lang="en-US" sz="1400" dirty="0">
                          <a:effectLst/>
                        </a:rPr>
                        <a:t>Dispenser </a:t>
                      </a:r>
                      <a:br>
                        <a:rPr lang="en-US" sz="1400" dirty="0">
                          <a:effectLst/>
                        </a:rPr>
                      </a:br>
                      <a:r>
                        <a:rPr lang="en-US" sz="1400" dirty="0">
                          <a:effectLst/>
                        </a:rPr>
                        <a:t>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Dispenses Towel 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Description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Image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8589">
                <a:tc>
                  <a:txBody>
                    <a:bodyPr/>
                    <a:lstStyle/>
                    <a:p>
                      <a:pPr marL="0" marR="0" algn="ctr">
                        <a:spcBef>
                          <a:spcPts val="0"/>
                        </a:spcBef>
                        <a:spcAft>
                          <a:spcPts val="500"/>
                        </a:spcAft>
                      </a:pPr>
                      <a:r>
                        <a:rPr lang="en-US" sz="1500" dirty="0">
                          <a:solidFill>
                            <a:schemeClr val="tx1">
                              <a:lumMod val="60000"/>
                              <a:lumOff val="40000"/>
                            </a:schemeClr>
                          </a:solidFill>
                          <a:effectLst/>
                        </a:rPr>
                        <a:t>35609</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500"/>
                        </a:spcAft>
                      </a:pPr>
                      <a:r>
                        <a:rPr lang="en-US" sz="1500" dirty="0">
                          <a:solidFill>
                            <a:schemeClr val="tx1">
                              <a:lumMod val="60000"/>
                              <a:lumOff val="40000"/>
                            </a:schemeClr>
                          </a:solidFill>
                          <a:effectLst/>
                        </a:rPr>
                        <a:t>25702</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Faux Stainless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81276">
                <a:tc>
                  <a:txBody>
                    <a:bodyPr/>
                    <a:lstStyle/>
                    <a:p>
                      <a:pPr marL="0" marR="0" algn="ctr">
                        <a:spcBef>
                          <a:spcPts val="0"/>
                        </a:spcBef>
                        <a:spcAft>
                          <a:spcPts val="500"/>
                        </a:spcAft>
                      </a:pPr>
                      <a:r>
                        <a:rPr lang="en-US" sz="1500" dirty="0">
                          <a:solidFill>
                            <a:schemeClr val="tx1">
                              <a:lumMod val="60000"/>
                              <a:lumOff val="40000"/>
                            </a:schemeClr>
                          </a:solidFill>
                          <a:effectLst/>
                        </a:rPr>
                        <a:t>34348</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500"/>
                        </a:spcAft>
                      </a:pPr>
                      <a:r>
                        <a:rPr lang="en-US" sz="1500" dirty="0">
                          <a:solidFill>
                            <a:schemeClr val="tx1">
                              <a:lumMod val="60000"/>
                              <a:lumOff val="40000"/>
                            </a:schemeClr>
                          </a:solidFill>
                          <a:effectLst/>
                        </a:rPr>
                        <a:t>25702</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Smoke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781276">
                <a:tc>
                  <a:txBody>
                    <a:bodyPr/>
                    <a:lstStyle/>
                    <a:p>
                      <a:pPr marL="0" marR="0" algn="ctr">
                        <a:spcBef>
                          <a:spcPts val="0"/>
                        </a:spcBef>
                        <a:spcAft>
                          <a:spcPts val="500"/>
                        </a:spcAft>
                      </a:pPr>
                      <a:r>
                        <a:rPr lang="en-US" sz="1500" dirty="0">
                          <a:solidFill>
                            <a:schemeClr val="tx1">
                              <a:lumMod val="60000"/>
                              <a:lumOff val="40000"/>
                            </a:schemeClr>
                          </a:solidFill>
                          <a:effectLst/>
                        </a:rPr>
                        <a:t>34349</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500"/>
                        </a:spcAft>
                      </a:pPr>
                      <a:r>
                        <a:rPr lang="en-US" sz="1500" dirty="0">
                          <a:solidFill>
                            <a:schemeClr val="tx1">
                              <a:lumMod val="60000"/>
                              <a:lumOff val="40000"/>
                            </a:schemeClr>
                          </a:solidFill>
                          <a:effectLst/>
                        </a:rPr>
                        <a:t>25702</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dirty="0">
                          <a:effectLst/>
                        </a:rPr>
                        <a:t> Automatic Towel Dispenser - White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1000"/>
                        </a:spcAft>
                        <a:buClrTx/>
                        <a:buSzTx/>
                        <a:buFontTx/>
                        <a:buNone/>
                        <a:tabLst/>
                        <a:defRPr/>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0355">
                <a:tc>
                  <a:txBody>
                    <a:bodyPr/>
                    <a:lstStyle/>
                    <a:p>
                      <a:pPr marL="0" marR="0" algn="ctr">
                        <a:spcBef>
                          <a:spcPts val="0"/>
                        </a:spcBef>
                        <a:spcAft>
                          <a:spcPts val="500"/>
                        </a:spcAft>
                      </a:pPr>
                      <a:r>
                        <a:rPr lang="en-US" sz="1500" dirty="0">
                          <a:solidFill>
                            <a:schemeClr val="tx1">
                              <a:lumMod val="60000"/>
                              <a:lumOff val="40000"/>
                            </a:schemeClr>
                          </a:solidFill>
                          <a:effectLst/>
                        </a:rPr>
                        <a:t>34361</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500"/>
                        </a:spcAft>
                      </a:pPr>
                      <a:r>
                        <a:rPr lang="en-US" sz="1500" dirty="0">
                          <a:solidFill>
                            <a:schemeClr val="tx1">
                              <a:lumMod val="60000"/>
                              <a:lumOff val="40000"/>
                            </a:schemeClr>
                          </a:solidFill>
                          <a:effectLst/>
                        </a:rPr>
                        <a:t>25702</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baseline="0" dirty="0">
                          <a:effectLst/>
                        </a:rPr>
                        <a:t>A</a:t>
                      </a:r>
                      <a:r>
                        <a:rPr lang="en-US" sz="1500" dirty="0">
                          <a:effectLst/>
                        </a:rPr>
                        <a:t>utomatic </a:t>
                      </a:r>
                      <a:r>
                        <a:rPr lang="en-US" sz="1500" baseline="0" dirty="0">
                          <a:effectLst/>
                        </a:rPr>
                        <a:t>Module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r">
                        <a:spcBef>
                          <a:spcPts val="0"/>
                        </a:spcBef>
                        <a:spcAft>
                          <a:spcPts val="1000"/>
                        </a:spcAft>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11" name="Picture 10">
            <a:extLst>
              <a:ext uri="{FF2B5EF4-FFF2-40B4-BE49-F238E27FC236}">
                <a16:creationId xmlns:a16="http://schemas.microsoft.com/office/drawing/2014/main" id="{E373D716-EF10-4B78-9798-1B8D0A8E37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96511" y="2554747"/>
            <a:ext cx="531181" cy="697008"/>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AAE7AEC6-DA46-429C-B78A-19EDA827EE95}"/>
              </a:ext>
            </a:extLst>
          </p:cNvPr>
          <p:cNvPicPr>
            <a:picLocks noChangeAspect="1"/>
          </p:cNvPicPr>
          <p:nvPr/>
        </p:nvPicPr>
        <p:blipFill>
          <a:blip r:embed="rId4"/>
          <a:stretch>
            <a:fillRect/>
          </a:stretch>
        </p:blipFill>
        <p:spPr>
          <a:xfrm>
            <a:off x="9596511" y="4147899"/>
            <a:ext cx="515579" cy="649469"/>
          </a:xfrm>
          <a:prstGeom prst="rect">
            <a:avLst/>
          </a:prstGeom>
        </p:spPr>
      </p:pic>
      <p:pic>
        <p:nvPicPr>
          <p:cNvPr id="13" name="Picture 12">
            <a:extLst>
              <a:ext uri="{FF2B5EF4-FFF2-40B4-BE49-F238E27FC236}">
                <a16:creationId xmlns:a16="http://schemas.microsoft.com/office/drawing/2014/main" id="{9AF91A3D-09F5-43A9-91B9-541876B0065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52496" y="4952332"/>
            <a:ext cx="605760" cy="646566"/>
          </a:xfrm>
          <a:prstGeom prst="rect">
            <a:avLst/>
          </a:prstGeom>
          <a:effectLst>
            <a:outerShdw blurRad="355600" dist="190500" dir="2700000" algn="tl" rotWithShape="0">
              <a:prstClr val="black">
                <a:alpha val="24000"/>
              </a:prstClr>
            </a:outerShdw>
          </a:effectLst>
        </p:spPr>
      </p:pic>
      <p:pic>
        <p:nvPicPr>
          <p:cNvPr id="14" name="Picture 13" descr="A picture containing text, indoor, kitchen appliance&#10;&#10;Description automatically generated">
            <a:extLst>
              <a:ext uri="{FF2B5EF4-FFF2-40B4-BE49-F238E27FC236}">
                <a16:creationId xmlns:a16="http://schemas.microsoft.com/office/drawing/2014/main" id="{08693578-F041-4BB3-B35B-F183C93B88B4}"/>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9580909" y="3324334"/>
            <a:ext cx="531181" cy="646566"/>
          </a:xfrm>
          <a:prstGeom prst="rect">
            <a:avLst/>
          </a:prstGeom>
        </p:spPr>
      </p:pic>
    </p:spTree>
    <p:extLst>
      <p:ext uri="{BB962C8B-B14F-4D97-AF65-F5344CB8AC3E}">
        <p14:creationId xmlns:p14="http://schemas.microsoft.com/office/powerpoint/2010/main" val="285443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7550888" cy="1750880"/>
          </a:xfrm>
        </p:spPr>
        <p:txBody>
          <a:bodyPr/>
          <a:lstStyle/>
          <a:p>
            <a:r>
              <a:rPr lang="en-US" sz="4000" dirty="0"/>
              <a:t>Scott</a:t>
            </a:r>
            <a:r>
              <a:rPr lang="en-US" sz="4000" baseline="30000" dirty="0"/>
              <a:t>®</a:t>
            </a:r>
            <a:r>
              <a:rPr lang="en-US" sz="4000" dirty="0"/>
              <a:t> Pro</a:t>
            </a:r>
            <a:r>
              <a:rPr lang="en-US" sz="4000" baseline="30000" dirty="0"/>
              <a:t> </a:t>
            </a:r>
            <a:r>
              <a:rPr lang="en-US" sz="4000" dirty="0"/>
              <a:t>Automatic HRT Dispensers - </a:t>
            </a:r>
            <a:r>
              <a:rPr lang="en-US" sz="4000" dirty="0">
                <a:solidFill>
                  <a:schemeClr val="bg1">
                    <a:lumMod val="65000"/>
                  </a:schemeClr>
                </a:solidFill>
              </a:rPr>
              <a:t>gray</a:t>
            </a:r>
          </a:p>
        </p:txBody>
      </p:sp>
      <p:graphicFrame>
        <p:nvGraphicFramePr>
          <p:cNvPr id="5" name="Content Placeholder 3"/>
          <p:cNvGraphicFramePr>
            <a:graphicFrameLocks/>
          </p:cNvGraphicFramePr>
          <p:nvPr>
            <p:extLst>
              <p:ext uri="{D42A27DB-BD31-4B8C-83A1-F6EECF244321}">
                <p14:modId xmlns:p14="http://schemas.microsoft.com/office/powerpoint/2010/main" val="3936797790"/>
              </p:ext>
            </p:extLst>
          </p:nvPr>
        </p:nvGraphicFramePr>
        <p:xfrm>
          <a:off x="887506" y="1902508"/>
          <a:ext cx="10416988" cy="3760382"/>
        </p:xfrm>
        <a:graphic>
          <a:graphicData uri="http://schemas.openxmlformats.org/drawingml/2006/table">
            <a:tbl>
              <a:tblPr firstRow="1" firstCol="1" bandRow="1">
                <a:tableStyleId>{7E9639D4-E3E2-4D34-9284-5A2195B3D0D7}</a:tableStyleId>
              </a:tblPr>
              <a:tblGrid>
                <a:gridCol w="2440907">
                  <a:extLst>
                    <a:ext uri="{9D8B030D-6E8A-4147-A177-3AD203B41FA5}">
                      <a16:colId xmlns:a16="http://schemas.microsoft.com/office/drawing/2014/main" val="20000"/>
                    </a:ext>
                  </a:extLst>
                </a:gridCol>
                <a:gridCol w="2244295">
                  <a:extLst>
                    <a:ext uri="{9D8B030D-6E8A-4147-A177-3AD203B41FA5}">
                      <a16:colId xmlns:a16="http://schemas.microsoft.com/office/drawing/2014/main" val="20001"/>
                    </a:ext>
                  </a:extLst>
                </a:gridCol>
                <a:gridCol w="3075023">
                  <a:extLst>
                    <a:ext uri="{9D8B030D-6E8A-4147-A177-3AD203B41FA5}">
                      <a16:colId xmlns:a16="http://schemas.microsoft.com/office/drawing/2014/main" val="20002"/>
                    </a:ext>
                  </a:extLst>
                </a:gridCol>
                <a:gridCol w="2656763">
                  <a:extLst>
                    <a:ext uri="{9D8B030D-6E8A-4147-A177-3AD203B41FA5}">
                      <a16:colId xmlns:a16="http://schemas.microsoft.com/office/drawing/2014/main" val="20005"/>
                    </a:ext>
                  </a:extLst>
                </a:gridCol>
              </a:tblGrid>
              <a:tr h="587362">
                <a:tc>
                  <a:txBody>
                    <a:bodyPr/>
                    <a:lstStyle/>
                    <a:p>
                      <a:pPr marL="0" marR="0" algn="ctr">
                        <a:spcBef>
                          <a:spcPts val="0"/>
                        </a:spcBef>
                        <a:spcAft>
                          <a:spcPts val="1000"/>
                        </a:spcAft>
                      </a:pPr>
                      <a:r>
                        <a:rPr lang="en-US" sz="1400" dirty="0">
                          <a:effectLst/>
                        </a:rPr>
                        <a:t>Dispenser </a:t>
                      </a:r>
                      <a:br>
                        <a:rPr lang="en-US" sz="1400" dirty="0">
                          <a:effectLst/>
                        </a:rPr>
                      </a:br>
                      <a:r>
                        <a:rPr lang="en-US" sz="1400" dirty="0">
                          <a:effectLst/>
                        </a:rPr>
                        <a:t>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Dispenses Towel 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Description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Image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8589">
                <a:tc>
                  <a:txBody>
                    <a:bodyPr/>
                    <a:lstStyle/>
                    <a:p>
                      <a:pPr marL="0" marR="0" algn="ctr">
                        <a:spcBef>
                          <a:spcPts val="0"/>
                        </a:spcBef>
                        <a:spcAft>
                          <a:spcPts val="500"/>
                        </a:spcAft>
                      </a:pPr>
                      <a:r>
                        <a:rPr lang="en-US" sz="1500" dirty="0">
                          <a:solidFill>
                            <a:schemeClr val="bg1">
                              <a:lumMod val="50000"/>
                            </a:schemeClr>
                          </a:solidFill>
                          <a:effectLst/>
                        </a:rPr>
                        <a:t>35614</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500"/>
                        </a:spcAft>
                      </a:pPr>
                      <a:r>
                        <a:rPr lang="en-US" sz="1500" dirty="0">
                          <a:solidFill>
                            <a:schemeClr val="bg1">
                              <a:lumMod val="50000"/>
                            </a:schemeClr>
                          </a:solidFill>
                          <a:effectLst/>
                        </a:rPr>
                        <a:t>25703</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Faux Stainless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81276">
                <a:tc>
                  <a:txBody>
                    <a:bodyPr/>
                    <a:lstStyle/>
                    <a:p>
                      <a:pPr marL="0" marR="0" algn="ctr">
                        <a:spcBef>
                          <a:spcPts val="0"/>
                        </a:spcBef>
                        <a:spcAft>
                          <a:spcPts val="500"/>
                        </a:spcAft>
                      </a:pPr>
                      <a:r>
                        <a:rPr lang="en-US" sz="1500" dirty="0">
                          <a:solidFill>
                            <a:schemeClr val="bg1">
                              <a:lumMod val="50000"/>
                            </a:schemeClr>
                          </a:solidFill>
                          <a:effectLst/>
                        </a:rPr>
                        <a:t>34368</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1500" dirty="0">
                          <a:solidFill>
                            <a:schemeClr val="bg1">
                              <a:lumMod val="50000"/>
                            </a:schemeClr>
                          </a:solidFill>
                          <a:effectLst/>
                        </a:rPr>
                        <a:t>25703</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500"/>
                        </a:spcAft>
                      </a:pPr>
                      <a:endParaRPr lang="en-US" sz="1500" dirty="0">
                        <a:solidFill>
                          <a:schemeClr val="tx1">
                            <a:lumMod val="60000"/>
                            <a:lumOff val="40000"/>
                          </a:schemeClr>
                        </a:solidFill>
                        <a:effectLst/>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Smoke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781276">
                <a:tc>
                  <a:txBody>
                    <a:bodyP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lang="en-US" sz="1500" dirty="0">
                        <a:solidFill>
                          <a:schemeClr val="bg1">
                            <a:lumMod val="50000"/>
                          </a:schemeClr>
                        </a:solidFill>
                        <a:effectLst/>
                      </a:endParaRPr>
                    </a:p>
                    <a:p>
                      <a:pPr marL="0" marR="0" lvl="0" indent="0" algn="ctr" defTabSz="914400" rtl="0" eaLnBrk="1" fontAlgn="auto" latinLnBrk="0" hangingPunct="1">
                        <a:lnSpc>
                          <a:spcPct val="100000"/>
                        </a:lnSpc>
                        <a:spcBef>
                          <a:spcPts val="0"/>
                        </a:spcBef>
                        <a:spcAft>
                          <a:spcPts val="500"/>
                        </a:spcAft>
                        <a:buClrTx/>
                        <a:buSzTx/>
                        <a:buFontTx/>
                        <a:buNone/>
                        <a:tabLst/>
                        <a:defRPr/>
                      </a:pPr>
                      <a:r>
                        <a:rPr lang="en-US" sz="1500" dirty="0">
                          <a:solidFill>
                            <a:schemeClr val="bg1">
                              <a:lumMod val="50000"/>
                            </a:schemeClr>
                          </a:solidFill>
                          <a:effectLst/>
                        </a:rPr>
                        <a:t>34369</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500"/>
                        </a:spcAft>
                      </a:pPr>
                      <a:endParaRPr lang="en-US" sz="1500" dirty="0">
                        <a:solidFill>
                          <a:schemeClr val="tx1">
                            <a:lumMod val="60000"/>
                            <a:lumOff val="40000"/>
                          </a:schemeClr>
                        </a:solidFill>
                        <a:effectLst/>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1500" dirty="0">
                          <a:solidFill>
                            <a:schemeClr val="bg1">
                              <a:lumMod val="50000"/>
                            </a:schemeClr>
                          </a:solidFill>
                          <a:effectLst/>
                        </a:rPr>
                        <a:t>25703</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500"/>
                        </a:spcAft>
                      </a:pPr>
                      <a:endParaRPr lang="en-US" sz="1500" dirty="0">
                        <a:solidFill>
                          <a:schemeClr val="tx1">
                            <a:lumMod val="60000"/>
                            <a:lumOff val="40000"/>
                          </a:schemeClr>
                        </a:solidFill>
                        <a:effectLst/>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dirty="0">
                          <a:effectLst/>
                        </a:rPr>
                        <a:t> Automatic Towel Dispenser - White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1000"/>
                        </a:spcAft>
                        <a:buClrTx/>
                        <a:buSzTx/>
                        <a:buFontTx/>
                        <a:buNone/>
                        <a:tabLst/>
                        <a:defRPr/>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0355">
                <a:tc>
                  <a:txBody>
                    <a:bodyPr/>
                    <a:lstStyle/>
                    <a:p>
                      <a:pPr marL="0" marR="0" algn="ctr">
                        <a:spcBef>
                          <a:spcPts val="0"/>
                        </a:spcBef>
                        <a:spcAft>
                          <a:spcPts val="500"/>
                        </a:spcAft>
                      </a:pPr>
                      <a:r>
                        <a:rPr lang="en-US" sz="1500" dirty="0">
                          <a:solidFill>
                            <a:schemeClr val="bg1">
                              <a:lumMod val="50000"/>
                            </a:schemeClr>
                          </a:solidFill>
                          <a:effectLst/>
                        </a:rPr>
                        <a:t>34379</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1500" dirty="0">
                          <a:solidFill>
                            <a:schemeClr val="bg1">
                              <a:lumMod val="50000"/>
                            </a:schemeClr>
                          </a:solidFill>
                          <a:effectLst/>
                        </a:rPr>
                        <a:t>25703</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500"/>
                        </a:spcAft>
                      </a:pPr>
                      <a:endParaRPr lang="en-US" sz="1500" dirty="0">
                        <a:solidFill>
                          <a:schemeClr val="tx1">
                            <a:lumMod val="60000"/>
                            <a:lumOff val="40000"/>
                          </a:schemeClr>
                        </a:solidFill>
                        <a:effectLst/>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baseline="0" dirty="0">
                          <a:effectLst/>
                        </a:rPr>
                        <a:t>A</a:t>
                      </a:r>
                      <a:r>
                        <a:rPr lang="en-US" sz="1500" dirty="0">
                          <a:effectLst/>
                        </a:rPr>
                        <a:t>utomatic </a:t>
                      </a:r>
                      <a:r>
                        <a:rPr lang="en-US" sz="1500" baseline="0" dirty="0">
                          <a:effectLst/>
                        </a:rPr>
                        <a:t>Module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r">
                        <a:spcBef>
                          <a:spcPts val="0"/>
                        </a:spcBef>
                        <a:spcAft>
                          <a:spcPts val="1000"/>
                        </a:spcAft>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11" name="Picture 10">
            <a:extLst>
              <a:ext uri="{FF2B5EF4-FFF2-40B4-BE49-F238E27FC236}">
                <a16:creationId xmlns:a16="http://schemas.microsoft.com/office/drawing/2014/main" id="{E373D716-EF10-4B78-9798-1B8D0A8E37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96511" y="2554747"/>
            <a:ext cx="531181" cy="697008"/>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AAE7AEC6-DA46-429C-B78A-19EDA827EE95}"/>
              </a:ext>
            </a:extLst>
          </p:cNvPr>
          <p:cNvPicPr>
            <a:picLocks noChangeAspect="1"/>
          </p:cNvPicPr>
          <p:nvPr/>
        </p:nvPicPr>
        <p:blipFill>
          <a:blip r:embed="rId4"/>
          <a:stretch>
            <a:fillRect/>
          </a:stretch>
        </p:blipFill>
        <p:spPr>
          <a:xfrm>
            <a:off x="9596511" y="4147899"/>
            <a:ext cx="515579" cy="649469"/>
          </a:xfrm>
          <a:prstGeom prst="rect">
            <a:avLst/>
          </a:prstGeom>
        </p:spPr>
      </p:pic>
      <p:pic>
        <p:nvPicPr>
          <p:cNvPr id="13" name="Picture 12">
            <a:extLst>
              <a:ext uri="{FF2B5EF4-FFF2-40B4-BE49-F238E27FC236}">
                <a16:creationId xmlns:a16="http://schemas.microsoft.com/office/drawing/2014/main" id="{9AF91A3D-09F5-43A9-91B9-541876B0065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52496" y="4952332"/>
            <a:ext cx="605760" cy="646566"/>
          </a:xfrm>
          <a:prstGeom prst="rect">
            <a:avLst/>
          </a:prstGeom>
          <a:effectLst>
            <a:outerShdw blurRad="355600" dist="190500" dir="2700000" algn="tl" rotWithShape="0">
              <a:prstClr val="black">
                <a:alpha val="24000"/>
              </a:prstClr>
            </a:outerShdw>
          </a:effectLst>
        </p:spPr>
      </p:pic>
      <p:pic>
        <p:nvPicPr>
          <p:cNvPr id="14" name="Picture 13" descr="A picture containing text, indoor, kitchen appliance&#10;&#10;Description automatically generated">
            <a:extLst>
              <a:ext uri="{FF2B5EF4-FFF2-40B4-BE49-F238E27FC236}">
                <a16:creationId xmlns:a16="http://schemas.microsoft.com/office/drawing/2014/main" id="{08693578-F041-4BB3-B35B-F183C93B88B4}"/>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9580909" y="3324334"/>
            <a:ext cx="531181" cy="646566"/>
          </a:xfrm>
          <a:prstGeom prst="rect">
            <a:avLst/>
          </a:prstGeom>
        </p:spPr>
      </p:pic>
    </p:spTree>
    <p:extLst>
      <p:ext uri="{BB962C8B-B14F-4D97-AF65-F5344CB8AC3E}">
        <p14:creationId xmlns:p14="http://schemas.microsoft.com/office/powerpoint/2010/main" val="7913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20947" y="128788"/>
            <a:ext cx="93390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solidFill>
                  <a:srgbClr val="005CAB"/>
                </a:solidFill>
              </a:rPr>
              <a:t>Scott</a:t>
            </a:r>
            <a:r>
              <a:rPr lang="en-US" sz="4000" baseline="30000" dirty="0">
                <a:solidFill>
                  <a:srgbClr val="005CAB"/>
                </a:solidFill>
              </a:rPr>
              <a:t>®</a:t>
            </a:r>
            <a:r>
              <a:rPr lang="en-US" sz="4000" dirty="0">
                <a:solidFill>
                  <a:srgbClr val="005CAB"/>
                </a:solidFill>
              </a:rPr>
              <a:t> Pro aHRT: the Market Leader</a:t>
            </a:r>
          </a:p>
        </p:txBody>
      </p:sp>
      <p:graphicFrame>
        <p:nvGraphicFramePr>
          <p:cNvPr id="10" name="Table 9">
            <a:extLst>
              <a:ext uri="{FF2B5EF4-FFF2-40B4-BE49-F238E27FC236}">
                <a16:creationId xmlns:a16="http://schemas.microsoft.com/office/drawing/2014/main" id="{957AE557-9484-2F4D-A2AF-123A10E44249}"/>
              </a:ext>
            </a:extLst>
          </p:cNvPr>
          <p:cNvGraphicFramePr>
            <a:graphicFrameLocks noGrp="1"/>
          </p:cNvGraphicFramePr>
          <p:nvPr/>
        </p:nvGraphicFramePr>
        <p:xfrm>
          <a:off x="735727" y="1949748"/>
          <a:ext cx="8050922" cy="4138816"/>
        </p:xfrm>
        <a:graphic>
          <a:graphicData uri="http://schemas.openxmlformats.org/drawingml/2006/table">
            <a:tbl>
              <a:tblPr firstRow="1" bandRow="1">
                <a:tableStyleId>{073A0DAA-6AF3-43AB-8588-CEC1D06C72B9}</a:tableStyleId>
              </a:tblPr>
              <a:tblGrid>
                <a:gridCol w="1135114">
                  <a:extLst>
                    <a:ext uri="{9D8B030D-6E8A-4147-A177-3AD203B41FA5}">
                      <a16:colId xmlns:a16="http://schemas.microsoft.com/office/drawing/2014/main" val="1096639309"/>
                    </a:ext>
                  </a:extLst>
                </a:gridCol>
                <a:gridCol w="1217311">
                  <a:extLst>
                    <a:ext uri="{9D8B030D-6E8A-4147-A177-3AD203B41FA5}">
                      <a16:colId xmlns:a16="http://schemas.microsoft.com/office/drawing/2014/main" val="550201144"/>
                    </a:ext>
                  </a:extLst>
                </a:gridCol>
                <a:gridCol w="1131687">
                  <a:extLst>
                    <a:ext uri="{9D8B030D-6E8A-4147-A177-3AD203B41FA5}">
                      <a16:colId xmlns:a16="http://schemas.microsoft.com/office/drawing/2014/main" val="3253525876"/>
                    </a:ext>
                  </a:extLst>
                </a:gridCol>
                <a:gridCol w="1141702">
                  <a:extLst>
                    <a:ext uri="{9D8B030D-6E8A-4147-A177-3AD203B41FA5}">
                      <a16:colId xmlns:a16="http://schemas.microsoft.com/office/drawing/2014/main" val="1614613412"/>
                    </a:ext>
                  </a:extLst>
                </a:gridCol>
                <a:gridCol w="1141703">
                  <a:extLst>
                    <a:ext uri="{9D8B030D-6E8A-4147-A177-3AD203B41FA5}">
                      <a16:colId xmlns:a16="http://schemas.microsoft.com/office/drawing/2014/main" val="2415202324"/>
                    </a:ext>
                  </a:extLst>
                </a:gridCol>
                <a:gridCol w="1161733">
                  <a:extLst>
                    <a:ext uri="{9D8B030D-6E8A-4147-A177-3AD203B41FA5}">
                      <a16:colId xmlns:a16="http://schemas.microsoft.com/office/drawing/2014/main" val="844875036"/>
                    </a:ext>
                  </a:extLst>
                </a:gridCol>
                <a:gridCol w="1121672">
                  <a:extLst>
                    <a:ext uri="{9D8B030D-6E8A-4147-A177-3AD203B41FA5}">
                      <a16:colId xmlns:a16="http://schemas.microsoft.com/office/drawing/2014/main" val="1503984291"/>
                    </a:ext>
                  </a:extLst>
                </a:gridCol>
              </a:tblGrid>
              <a:tr h="505209">
                <a:tc>
                  <a:txBody>
                    <a:bodyPr/>
                    <a:lstStyle/>
                    <a:p>
                      <a:pPr algn="l"/>
                      <a:endParaRPr lang="en-US" sz="1050" dirty="0"/>
                    </a:p>
                  </a:txBody>
                  <a:tcPr anchor="ctr"/>
                </a:tc>
                <a:tc>
                  <a:txBody>
                    <a:bodyPr/>
                    <a:lstStyle/>
                    <a:p>
                      <a:pPr algn="ctr"/>
                      <a:r>
                        <a:rPr lang="en-US" sz="1200" dirty="0"/>
                        <a:t>Scott</a:t>
                      </a:r>
                      <a:r>
                        <a:rPr lang="en-US" sz="1200" baseline="30000" dirty="0"/>
                        <a:t>®</a:t>
                      </a:r>
                      <a:r>
                        <a:rPr lang="en-US" sz="1200" dirty="0"/>
                        <a:t> Pro </a:t>
                      </a:r>
                      <a:br>
                        <a:rPr lang="en-US" sz="1200" dirty="0"/>
                      </a:br>
                      <a:r>
                        <a:rPr lang="en-US" sz="1200" dirty="0"/>
                        <a:t>aHRT</a:t>
                      </a:r>
                    </a:p>
                  </a:txBody>
                  <a:tcPr anchor="ctr"/>
                </a:tc>
                <a:tc>
                  <a:txBody>
                    <a:bodyPr/>
                    <a:lstStyle/>
                    <a:p>
                      <a:pPr algn="ctr"/>
                      <a:r>
                        <a:rPr lang="en-US" sz="1200" dirty="0"/>
                        <a:t>GP enMotion</a:t>
                      </a:r>
                      <a:r>
                        <a:rPr lang="en-US" sz="1200" baseline="30000" dirty="0"/>
                        <a:t>®</a:t>
                      </a:r>
                      <a:r>
                        <a:rPr lang="en-US" sz="1200" dirty="0"/>
                        <a:t> </a:t>
                      </a:r>
                      <a:br>
                        <a:rPr lang="en-US" sz="1200" dirty="0"/>
                      </a:br>
                      <a:r>
                        <a:rPr lang="en-US" sz="1200" dirty="0"/>
                        <a:t>Flex</a:t>
                      </a:r>
                    </a:p>
                  </a:txBody>
                  <a:tcPr anchor="ctr"/>
                </a:tc>
                <a:tc>
                  <a:txBody>
                    <a:bodyPr/>
                    <a:lstStyle/>
                    <a:p>
                      <a:pPr algn="ctr"/>
                      <a:r>
                        <a:rPr lang="en-US" sz="1200" dirty="0"/>
                        <a:t>GP enMotion</a:t>
                      </a:r>
                      <a:r>
                        <a:rPr lang="en-US" sz="1200" baseline="30000" dirty="0"/>
                        <a:t>®</a:t>
                      </a:r>
                      <a:r>
                        <a:rPr lang="en-US" sz="1200" dirty="0"/>
                        <a:t> </a:t>
                      </a:r>
                      <a:br>
                        <a:rPr lang="en-US" sz="1200" dirty="0"/>
                      </a:br>
                      <a:r>
                        <a:rPr lang="en-US" sz="1200" dirty="0"/>
                        <a:t>Impulse 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GP enMotion</a:t>
                      </a:r>
                      <a:r>
                        <a:rPr lang="en-US" sz="1200" baseline="30000" dirty="0"/>
                        <a:t>®</a:t>
                      </a:r>
                      <a:r>
                        <a:rPr lang="en-US" sz="1200" dirty="0"/>
                        <a:t> </a:t>
                      </a:r>
                      <a:br>
                        <a:rPr lang="en-US" sz="1200" dirty="0"/>
                      </a:br>
                      <a:r>
                        <a:rPr lang="en-US" sz="1200" dirty="0"/>
                        <a:t>Impulse 8”</a:t>
                      </a:r>
                    </a:p>
                  </a:txBody>
                  <a:tcPr anchor="ctr"/>
                </a:tc>
                <a:tc>
                  <a:txBody>
                    <a:bodyPr/>
                    <a:lstStyle/>
                    <a:p>
                      <a:pPr algn="ctr"/>
                      <a:r>
                        <a:rPr lang="en-US" sz="1200" dirty="0"/>
                        <a:t>TorkMatic</a:t>
                      </a:r>
                      <a:r>
                        <a:rPr lang="en-US" sz="1200" baseline="30000" dirty="0"/>
                        <a:t>®</a:t>
                      </a:r>
                      <a:r>
                        <a:rPr lang="en-US" sz="1200" dirty="0"/>
                        <a:t> H11 w/ Intuition</a:t>
                      </a:r>
                      <a:r>
                        <a:rPr lang="en-US" sz="1200" baseline="30000" dirty="0"/>
                        <a:t>™</a:t>
                      </a:r>
                      <a:endParaRPr lang="en-US" sz="1200" dirty="0"/>
                    </a:p>
                  </a:txBody>
                  <a:tcPr anchor="ctr"/>
                </a:tc>
                <a:tc>
                  <a:txBody>
                    <a:bodyPr/>
                    <a:lstStyle/>
                    <a:p>
                      <a:pPr algn="ctr"/>
                      <a:r>
                        <a:rPr lang="en-US" sz="1200" dirty="0"/>
                        <a:t>TorkMatic</a:t>
                      </a:r>
                      <a:r>
                        <a:rPr lang="en-US" sz="1200" baseline="30000" dirty="0"/>
                        <a:t>®</a:t>
                      </a:r>
                      <a:r>
                        <a:rPr lang="en-US" sz="1200" dirty="0"/>
                        <a:t> H1 w/ Intuition</a:t>
                      </a:r>
                      <a:r>
                        <a:rPr lang="en-US" sz="1200" baseline="30000" dirty="0"/>
                        <a:t>™</a:t>
                      </a:r>
                      <a:endParaRPr lang="en-US" sz="1200" dirty="0"/>
                    </a:p>
                  </a:txBody>
                  <a:tcPr anchor="ctr"/>
                </a:tc>
                <a:extLst>
                  <a:ext uri="{0D108BD9-81ED-4DB2-BD59-A6C34878D82A}">
                    <a16:rowId xmlns:a16="http://schemas.microsoft.com/office/drawing/2014/main" val="1876607356"/>
                  </a:ext>
                </a:extLst>
              </a:tr>
              <a:tr h="466340">
                <a:tc>
                  <a:txBody>
                    <a:bodyPr/>
                    <a:lstStyle/>
                    <a:p>
                      <a:r>
                        <a:rPr lang="en-US" sz="1300" b="1" dirty="0"/>
                        <a:t>Dispenser Capacity</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1253’</a:t>
                      </a:r>
                    </a:p>
                    <a:p>
                      <a:pPr algn="ctr"/>
                      <a:r>
                        <a:rPr lang="en-US" sz="1200" b="1" i="1" dirty="0">
                          <a:solidFill>
                            <a:schemeClr val="tx1"/>
                          </a:solidFill>
                        </a:rPr>
                        <a:t> </a:t>
                      </a:r>
                      <a:r>
                        <a:rPr lang="en-US" sz="1200" b="0" i="1" dirty="0">
                          <a:solidFill>
                            <a:schemeClr val="tx1"/>
                          </a:solidFill>
                        </a:rPr>
                        <a:t>(1150” + stub)</a:t>
                      </a:r>
                      <a:endParaRPr lang="en-US" sz="1200" b="0"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1100’ </a:t>
                      </a:r>
                    </a:p>
                    <a:p>
                      <a:pPr algn="ctr"/>
                      <a:r>
                        <a:rPr lang="en-US" sz="1200" b="0" dirty="0">
                          <a:solidFill>
                            <a:schemeClr val="tx1"/>
                          </a:solidFill>
                        </a:rPr>
                        <a:t>(2 - 550’ rolls)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700’</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800’</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675’</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850’</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600771549"/>
                  </a:ext>
                </a:extLst>
              </a:tr>
              <a:tr h="485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Dimensions</a:t>
                      </a:r>
                      <a:br>
                        <a:rPr lang="en-US" sz="1300" b="1" dirty="0"/>
                      </a:br>
                      <a:r>
                        <a:rPr lang="en-US" sz="1100" b="1" dirty="0"/>
                        <a:t>(H x W x D)</a:t>
                      </a:r>
                    </a:p>
                  </a:txBody>
                  <a:tcPr anchor="ctr">
                    <a:solidFill>
                      <a:schemeClr val="bg1">
                        <a:lumMod val="95000"/>
                      </a:schemeClr>
                    </a:solidFill>
                  </a:tcPr>
                </a:tc>
                <a:tc>
                  <a:txBody>
                    <a:bodyPr/>
                    <a:lstStyle/>
                    <a:p>
                      <a:pPr algn="ctr"/>
                      <a:r>
                        <a:rPr lang="en-US" sz="1000" b="1" i="1" dirty="0">
                          <a:solidFill>
                            <a:schemeClr val="tx1"/>
                          </a:solidFill>
                        </a:rPr>
                        <a:t>16.4” x 12.7” x 9.2”</a:t>
                      </a:r>
                      <a:endParaRPr lang="en-US" sz="10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000" b="0" dirty="0">
                          <a:solidFill>
                            <a:schemeClr val="tx1"/>
                          </a:solidFill>
                        </a:rPr>
                        <a:t>20.8” x  13.3” x 8.2”</a:t>
                      </a:r>
                      <a:endParaRPr lang="en-US" sz="10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000" b="0" dirty="0">
                          <a:solidFill>
                            <a:schemeClr val="tx1"/>
                          </a:solidFill>
                        </a:rPr>
                        <a:t>13.8” x 12.7” x 8.6”</a:t>
                      </a:r>
                      <a:endParaRPr lang="en-US" sz="10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000" b="0" dirty="0">
                          <a:solidFill>
                            <a:schemeClr val="tx1"/>
                          </a:solidFill>
                        </a:rPr>
                        <a:t>16.4” x 13.3” x 8.0”</a:t>
                      </a:r>
                      <a:endParaRPr lang="en-US" sz="10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000" b="0" dirty="0">
                          <a:solidFill>
                            <a:schemeClr val="tx1"/>
                          </a:solidFill>
                        </a:rPr>
                        <a:t>15.0” x 14.0” x 8.0”</a:t>
                      </a:r>
                      <a:endParaRPr lang="en-US" sz="10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000" b="0" dirty="0">
                          <a:solidFill>
                            <a:schemeClr val="tx1"/>
                          </a:solidFill>
                        </a:rPr>
                        <a:t>14.5” x 13.0” x 8.0”</a:t>
                      </a:r>
                      <a:endParaRPr lang="en-US" sz="10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2120540915"/>
                  </a:ext>
                </a:extLst>
              </a:tr>
              <a:tr h="365681">
                <a:tc>
                  <a:txBody>
                    <a:bodyPr/>
                    <a:lstStyle/>
                    <a:p>
                      <a:r>
                        <a:rPr lang="en-US" sz="1300" b="1" dirty="0"/>
                        <a:t>Warranty</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Lifetime</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10 Years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10 Years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10 Years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496424690"/>
                  </a:ext>
                </a:extLst>
              </a:tr>
              <a:tr h="466340">
                <a:tc>
                  <a:txBody>
                    <a:bodyPr/>
                    <a:lstStyle/>
                    <a:p>
                      <a:r>
                        <a:rPr lang="en-US" sz="1300" b="1" dirty="0"/>
                        <a:t>Dispenser Flexibility</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Manual &amp; Automatic</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Automatic Only</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Automatic Only</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Automatic Only</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Manual &amp; Automatic</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Manual &amp; Automatic</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92030600"/>
                  </a:ext>
                </a:extLst>
              </a:tr>
              <a:tr h="363658">
                <a:tc>
                  <a:txBody>
                    <a:bodyPr/>
                    <a:lstStyle/>
                    <a:p>
                      <a:r>
                        <a:rPr lang="en-US" sz="1300" b="1" dirty="0"/>
                        <a:t>Noise </a:t>
                      </a:r>
                      <a:r>
                        <a:rPr lang="en-US" sz="1100" b="1" dirty="0"/>
                        <a:t>(dB)</a:t>
                      </a:r>
                      <a:endParaRPr lang="en-US" sz="11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46.7</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55.2</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55.9</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55.9</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62.8</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62.8</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4291099417"/>
                  </a:ext>
                </a:extLst>
              </a:tr>
              <a:tr h="466340">
                <a:tc>
                  <a:txBody>
                    <a:bodyPr/>
                    <a:lstStyle/>
                    <a:p>
                      <a:r>
                        <a:rPr lang="en-US" sz="1300" b="1" dirty="0"/>
                        <a:t>Battery Life</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150,000 dispenses</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200+ rolls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Up to 200 rolls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Up to 200 rolls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184865956"/>
                  </a:ext>
                </a:extLst>
              </a:tr>
              <a:tr h="384998">
                <a:tc>
                  <a:txBody>
                    <a:bodyPr/>
                    <a:lstStyle/>
                    <a:p>
                      <a:r>
                        <a:rPr lang="en-US" sz="1300" b="1" dirty="0"/>
                        <a:t>Jam Free</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99.99%</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99.9%</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99.9%</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99.9%</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006381782"/>
                  </a:ext>
                </a:extLst>
              </a:tr>
              <a:tr h="378372">
                <a:tc>
                  <a:txBody>
                    <a:bodyPr/>
                    <a:lstStyle/>
                    <a:p>
                      <a:r>
                        <a:rPr lang="en-US" sz="1300" b="1" dirty="0"/>
                        <a:t>Ownership</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Owned</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Lifetime Lease</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Lifetime Lease</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Lifetime Lease</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Lifetime Lease</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Lifetime Lease</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686064544"/>
                  </a:ext>
                </a:extLst>
              </a:tr>
            </a:tbl>
          </a:graphicData>
        </a:graphic>
      </p:graphicFrame>
      <p:sp>
        <p:nvSpPr>
          <p:cNvPr id="2" name="Rectangle 1"/>
          <p:cNvSpPr/>
          <p:nvPr/>
        </p:nvSpPr>
        <p:spPr>
          <a:xfrm>
            <a:off x="9967035" y="3320986"/>
            <a:ext cx="2070977" cy="923330"/>
          </a:xfrm>
          <a:prstGeom prst="rect">
            <a:avLst/>
          </a:prstGeom>
        </p:spPr>
        <p:txBody>
          <a:bodyPr wrap="square">
            <a:spAutoFit/>
          </a:bodyPr>
          <a:lstStyle/>
          <a:p>
            <a:r>
              <a:rPr lang="en-US" b="1" dirty="0">
                <a:solidFill>
                  <a:srgbClr val="84329B"/>
                </a:solidFill>
              </a:rPr>
              <a:t>99.99% Jam Free Dispensing</a:t>
            </a:r>
            <a:r>
              <a:rPr lang="en-US" b="1" baseline="30000" dirty="0">
                <a:solidFill>
                  <a:srgbClr val="84329B"/>
                </a:solidFill>
              </a:rPr>
              <a:t>1</a:t>
            </a:r>
          </a:p>
          <a:p>
            <a:endParaRPr lang="en-US" b="1" dirty="0">
              <a:solidFill>
                <a:srgbClr val="84329B"/>
              </a:solidFill>
            </a:endParaRPr>
          </a:p>
        </p:txBody>
      </p:sp>
      <p:pic>
        <p:nvPicPr>
          <p:cNvPr id="8" name="Picture 7" descr="A close up of a logo&#10;&#10;Description automatically generated">
            <a:extLst>
              <a:ext uri="{FF2B5EF4-FFF2-40B4-BE49-F238E27FC236}">
                <a16:creationId xmlns:a16="http://schemas.microsoft.com/office/drawing/2014/main" id="{C8EECCD0-DBCF-8541-BAA3-9EE5145484A9}"/>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093199" y="4535284"/>
            <a:ext cx="893379" cy="843658"/>
          </a:xfrm>
          <a:prstGeom prst="rect">
            <a:avLst/>
          </a:prstGeom>
        </p:spPr>
      </p:pic>
      <p:sp>
        <p:nvSpPr>
          <p:cNvPr id="3" name="Rectangle 2"/>
          <p:cNvSpPr/>
          <p:nvPr/>
        </p:nvSpPr>
        <p:spPr>
          <a:xfrm>
            <a:off x="9967034" y="4609375"/>
            <a:ext cx="2224965" cy="646331"/>
          </a:xfrm>
          <a:prstGeom prst="rect">
            <a:avLst/>
          </a:prstGeom>
        </p:spPr>
        <p:txBody>
          <a:bodyPr wrap="square">
            <a:spAutoFit/>
          </a:bodyPr>
          <a:lstStyle/>
          <a:p>
            <a:r>
              <a:rPr lang="en-US" b="1" dirty="0">
                <a:solidFill>
                  <a:srgbClr val="84329B"/>
                </a:solidFill>
              </a:rPr>
              <a:t>Quietest on Market</a:t>
            </a:r>
            <a:r>
              <a:rPr lang="en-US" b="1" baseline="30000" dirty="0">
                <a:solidFill>
                  <a:srgbClr val="84329B"/>
                </a:solidFill>
              </a:rPr>
              <a:t>1</a:t>
            </a:r>
          </a:p>
        </p:txBody>
      </p:sp>
      <p:sp>
        <p:nvSpPr>
          <p:cNvPr id="4" name="Rounded Rectangle 3"/>
          <p:cNvSpPr/>
          <p:nvPr/>
        </p:nvSpPr>
        <p:spPr>
          <a:xfrm>
            <a:off x="9044589" y="3293663"/>
            <a:ext cx="893379" cy="843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endParaRPr>
          </a:p>
        </p:txBody>
      </p:sp>
      <p:sp>
        <p:nvSpPr>
          <p:cNvPr id="6" name="TextBox 5"/>
          <p:cNvSpPr txBox="1"/>
          <p:nvPr/>
        </p:nvSpPr>
        <p:spPr>
          <a:xfrm>
            <a:off x="9014372" y="3508113"/>
            <a:ext cx="1051035" cy="369332"/>
          </a:xfrm>
          <a:prstGeom prst="rect">
            <a:avLst/>
          </a:prstGeom>
          <a:noFill/>
        </p:spPr>
        <p:txBody>
          <a:bodyPr wrap="square" rtlCol="0">
            <a:spAutoFit/>
          </a:bodyPr>
          <a:lstStyle/>
          <a:p>
            <a:r>
              <a:rPr lang="en-US" b="1" dirty="0">
                <a:solidFill>
                  <a:srgbClr val="FFFFFF"/>
                </a:solidFill>
                <a:latin typeface="Eras Demi ITC" panose="020B0805030504020804" pitchFamily="34" charset="0"/>
              </a:rPr>
              <a:t>99.99</a:t>
            </a:r>
            <a:r>
              <a:rPr lang="en-US" dirty="0">
                <a:solidFill>
                  <a:srgbClr val="FFFFFF"/>
                </a:solidFill>
                <a:latin typeface="Eras Demi ITC" panose="020B0805030504020804" pitchFamily="34" charset="0"/>
              </a:rPr>
              <a:t>%</a:t>
            </a:r>
          </a:p>
        </p:txBody>
      </p:sp>
      <p:sp>
        <p:nvSpPr>
          <p:cNvPr id="9" name="TextBox 8"/>
          <p:cNvSpPr txBox="1"/>
          <p:nvPr/>
        </p:nvSpPr>
        <p:spPr>
          <a:xfrm>
            <a:off x="9014372" y="2212760"/>
            <a:ext cx="3043183" cy="707886"/>
          </a:xfrm>
          <a:prstGeom prst="rect">
            <a:avLst/>
          </a:prstGeom>
          <a:noFill/>
        </p:spPr>
        <p:txBody>
          <a:bodyPr wrap="square" rtlCol="0">
            <a:spAutoFit/>
          </a:bodyPr>
          <a:lstStyle/>
          <a:p>
            <a:r>
              <a:rPr lang="en-US" sz="2000" b="1" dirty="0">
                <a:solidFill>
                  <a:srgbClr val="0070C0"/>
                </a:solidFill>
              </a:rPr>
              <a:t>Scott® Pro Automatic HRT System:</a:t>
            </a:r>
          </a:p>
        </p:txBody>
      </p:sp>
      <p:sp>
        <p:nvSpPr>
          <p:cNvPr id="11" name="TextBox 10"/>
          <p:cNvSpPr txBox="1"/>
          <p:nvPr/>
        </p:nvSpPr>
        <p:spPr>
          <a:xfrm>
            <a:off x="9093199" y="6398836"/>
            <a:ext cx="381865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600"/>
              </a:spcBef>
            </a:pPr>
            <a:r>
              <a:rPr lang="en-US" sz="700" dirty="0">
                <a:solidFill>
                  <a:srgbClr val="FFFFFF"/>
                </a:solidFill>
                <a:latin typeface="Avenir Book" charset="0"/>
                <a:ea typeface="Avenir Book" charset="0"/>
                <a:cs typeface="Avenir Book" charset="0"/>
              </a:rPr>
              <a:t>1. Kimberly-Clark Professional lab testing, 2019</a:t>
            </a:r>
          </a:p>
        </p:txBody>
      </p:sp>
    </p:spTree>
    <p:extLst>
      <p:ext uri="{BB962C8B-B14F-4D97-AF65-F5344CB8AC3E}">
        <p14:creationId xmlns:p14="http://schemas.microsoft.com/office/powerpoint/2010/main" val="218638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26354" y="146049"/>
            <a:ext cx="93390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05CAB"/>
                </a:solidFill>
              </a:rPr>
              <a:t>See How Scott</a:t>
            </a:r>
            <a:r>
              <a:rPr lang="en-US" baseline="30000" dirty="0">
                <a:solidFill>
                  <a:srgbClr val="005CAB"/>
                </a:solidFill>
              </a:rPr>
              <a:t>®</a:t>
            </a:r>
            <a:r>
              <a:rPr lang="en-US" dirty="0">
                <a:solidFill>
                  <a:srgbClr val="005CAB"/>
                </a:solidFill>
              </a:rPr>
              <a:t> Pro Beats          GP enMotion</a:t>
            </a:r>
            <a:endParaRPr lang="en-US" sz="4000" dirty="0">
              <a:solidFill>
                <a:srgbClr val="005CAB"/>
              </a:solidFill>
            </a:endParaRPr>
          </a:p>
        </p:txBody>
      </p:sp>
      <p:pic>
        <p:nvPicPr>
          <p:cNvPr id="5" name="Picture 4">
            <a:extLst>
              <a:ext uri="{FF2B5EF4-FFF2-40B4-BE49-F238E27FC236}">
                <a16:creationId xmlns:a16="http://schemas.microsoft.com/office/drawing/2014/main" id="{703E7053-9B94-41BE-9D12-098551B2A6E9}"/>
              </a:ext>
            </a:extLst>
          </p:cNvPr>
          <p:cNvPicPr>
            <a:picLocks noChangeAspect="1"/>
          </p:cNvPicPr>
          <p:nvPr/>
        </p:nvPicPr>
        <p:blipFill>
          <a:blip r:embed="rId3"/>
          <a:stretch>
            <a:fillRect/>
          </a:stretch>
        </p:blipFill>
        <p:spPr>
          <a:xfrm>
            <a:off x="2019722" y="1912583"/>
            <a:ext cx="2827695" cy="3832127"/>
          </a:xfrm>
          <a:prstGeom prst="rect">
            <a:avLst/>
          </a:prstGeom>
          <a:ln>
            <a:solidFill>
              <a:schemeClr val="tx1"/>
            </a:solidFill>
          </a:ln>
        </p:spPr>
      </p:pic>
      <p:pic>
        <p:nvPicPr>
          <p:cNvPr id="12" name="Picture 11">
            <a:extLst>
              <a:ext uri="{FF2B5EF4-FFF2-40B4-BE49-F238E27FC236}">
                <a16:creationId xmlns:a16="http://schemas.microsoft.com/office/drawing/2014/main" id="{21D8B23D-89FE-4423-868C-28AA6FF29156}"/>
              </a:ext>
            </a:extLst>
          </p:cNvPr>
          <p:cNvPicPr>
            <a:picLocks noChangeAspect="1"/>
          </p:cNvPicPr>
          <p:nvPr/>
        </p:nvPicPr>
        <p:blipFill>
          <a:blip r:embed="rId4"/>
          <a:stretch>
            <a:fillRect/>
          </a:stretch>
        </p:blipFill>
        <p:spPr>
          <a:xfrm>
            <a:off x="5962649" y="1912583"/>
            <a:ext cx="3759574" cy="3507949"/>
          </a:xfrm>
          <a:prstGeom prst="rect">
            <a:avLst/>
          </a:prstGeom>
          <a:ln>
            <a:solidFill>
              <a:schemeClr val="tx1"/>
            </a:solidFill>
          </a:ln>
        </p:spPr>
      </p:pic>
      <p:sp>
        <p:nvSpPr>
          <p:cNvPr id="13" name="TextBox 12">
            <a:extLst>
              <a:ext uri="{FF2B5EF4-FFF2-40B4-BE49-F238E27FC236}">
                <a16:creationId xmlns:a16="http://schemas.microsoft.com/office/drawing/2014/main" id="{CB6E0332-E79D-4266-8E60-1E5857F21048}"/>
              </a:ext>
            </a:extLst>
          </p:cNvPr>
          <p:cNvSpPr txBox="1"/>
          <p:nvPr/>
        </p:nvSpPr>
        <p:spPr>
          <a:xfrm>
            <a:off x="10097843" y="3105834"/>
            <a:ext cx="1479223" cy="646331"/>
          </a:xfrm>
          <a:prstGeom prst="rect">
            <a:avLst/>
          </a:prstGeom>
          <a:noFill/>
        </p:spPr>
        <p:txBody>
          <a:bodyPr wrap="square" rtlCol="0">
            <a:spAutoFit/>
          </a:bodyPr>
          <a:lstStyle/>
          <a:p>
            <a:r>
              <a:rPr lang="en-US" b="1" dirty="0">
                <a:solidFill>
                  <a:schemeClr val="accent6"/>
                </a:solidFill>
                <a:hlinkClick r:id="rId5">
                  <a:extLst>
                    <a:ext uri="{A12FA001-AC4F-418D-AE19-62706E023703}">
                      <ahyp:hlinkClr xmlns:ahyp="http://schemas.microsoft.com/office/drawing/2018/hyperlinkcolor" val="tx"/>
                    </a:ext>
                  </a:extLst>
                </a:hlinkClick>
              </a:rPr>
              <a:t>Get the infographic</a:t>
            </a:r>
            <a:endParaRPr lang="en-US" b="1" dirty="0">
              <a:solidFill>
                <a:schemeClr val="accent6"/>
              </a:solidFill>
            </a:endParaRPr>
          </a:p>
        </p:txBody>
      </p:sp>
    </p:spTree>
    <p:extLst>
      <p:ext uri="{BB962C8B-B14F-4D97-AF65-F5344CB8AC3E}">
        <p14:creationId xmlns:p14="http://schemas.microsoft.com/office/powerpoint/2010/main" val="176861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4960" y="2292329"/>
            <a:ext cx="9144000" cy="2387600"/>
          </a:xfrm>
        </p:spPr>
        <p:txBody>
          <a:bodyPr>
            <a:normAutofit/>
          </a:bodyPr>
          <a:lstStyle/>
          <a:p>
            <a:r>
              <a:rPr lang="en-US" dirty="0"/>
              <a:t>Scott</a:t>
            </a:r>
            <a:r>
              <a:rPr lang="en-US" baseline="30000" dirty="0"/>
              <a:t>®</a:t>
            </a:r>
            <a:r>
              <a:rPr lang="en-US" dirty="0"/>
              <a:t> Pro Automatic HRT Dispenser System</a:t>
            </a:r>
          </a:p>
        </p:txBody>
      </p:sp>
      <p:sp>
        <p:nvSpPr>
          <p:cNvPr id="5" name="Subtitle 4"/>
          <p:cNvSpPr>
            <a:spLocks noGrp="1"/>
          </p:cNvSpPr>
          <p:nvPr>
            <p:ph type="subTitle" idx="1"/>
          </p:nvPr>
        </p:nvSpPr>
        <p:spPr>
          <a:xfrm>
            <a:off x="304693" y="4898391"/>
            <a:ext cx="9144000" cy="1655762"/>
          </a:xfrm>
        </p:spPr>
        <p:txBody>
          <a:bodyPr>
            <a:normAutofit/>
          </a:bodyPr>
          <a:lstStyle/>
          <a:p>
            <a:r>
              <a:rPr lang="en-US" sz="2800" b="1" dirty="0"/>
              <a:t>End User Overview Deck</a:t>
            </a:r>
          </a:p>
          <a:p>
            <a:endParaRPr lang="en-US" sz="3200" dirty="0"/>
          </a:p>
        </p:txBody>
      </p:sp>
      <p:pic>
        <p:nvPicPr>
          <p:cNvPr id="6" name="Graphic 5">
            <a:extLst>
              <a:ext uri="{FF2B5EF4-FFF2-40B4-BE49-F238E27FC236}">
                <a16:creationId xmlns:a16="http://schemas.microsoft.com/office/drawing/2014/main" id="{BD541D8A-CB3F-41E9-BA2B-BC29E7E36EA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46384" y="585281"/>
            <a:ext cx="1838745" cy="699821"/>
          </a:xfrm>
          <a:prstGeom prst="rect">
            <a:avLst/>
          </a:prstGeom>
        </p:spPr>
      </p:pic>
      <p:pic>
        <p:nvPicPr>
          <p:cNvPr id="9" name="object 41">
            <a:extLst>
              <a:ext uri="{FF2B5EF4-FFF2-40B4-BE49-F238E27FC236}">
                <a16:creationId xmlns:a16="http://schemas.microsoft.com/office/drawing/2014/main" id="{35E2295B-7272-4FAC-AA8E-BB21A14159E0}"/>
              </a:ext>
            </a:extLst>
          </p:cNvPr>
          <p:cNvPicPr/>
          <p:nvPr/>
        </p:nvPicPr>
        <p:blipFill>
          <a:blip r:embed="rId5" cstate="print"/>
          <a:stretch>
            <a:fillRect/>
          </a:stretch>
        </p:blipFill>
        <p:spPr>
          <a:xfrm>
            <a:off x="9238593" y="2531714"/>
            <a:ext cx="2338958" cy="282520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05FAB82D-20E6-488A-8A2A-E37392ACB329}"/>
              </a:ext>
            </a:extLst>
          </p:cNvPr>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10310132" y="4092729"/>
            <a:ext cx="1267419" cy="1611502"/>
          </a:xfrm>
          <a:prstGeom prst="rect">
            <a:avLst/>
          </a:prstGeom>
          <a:effectLst>
            <a:outerShdw blurRad="254000" dist="63500" dir="2700000" algn="tl" rotWithShape="0">
              <a:prstClr val="black">
                <a:alpha val="20000"/>
              </a:prstClr>
            </a:outerShdw>
          </a:effectLst>
        </p:spPr>
      </p:pic>
    </p:spTree>
    <p:extLst>
      <p:ext uri="{BB962C8B-B14F-4D97-AF65-F5344CB8AC3E}">
        <p14:creationId xmlns:p14="http://schemas.microsoft.com/office/powerpoint/2010/main" val="3360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Scott</a:t>
            </a:r>
            <a:r>
              <a:rPr lang="en-US" sz="4000" baseline="30000" dirty="0"/>
              <a:t>®</a:t>
            </a:r>
            <a:r>
              <a:rPr lang="en-US" sz="4000" dirty="0"/>
              <a:t> Pro: </a:t>
            </a:r>
            <a:br>
              <a:rPr lang="en-US" sz="4000" dirty="0"/>
            </a:br>
            <a:r>
              <a:rPr lang="en-US" sz="4000" dirty="0"/>
              <a:t>Unparalleled Performance</a:t>
            </a:r>
          </a:p>
        </p:txBody>
      </p:sp>
      <p:sp>
        <p:nvSpPr>
          <p:cNvPr id="5" name="Content Placeholder 4"/>
          <p:cNvSpPr>
            <a:spLocks noGrp="1"/>
          </p:cNvSpPr>
          <p:nvPr>
            <p:ph idx="4294967295"/>
          </p:nvPr>
        </p:nvSpPr>
        <p:spPr>
          <a:xfrm>
            <a:off x="5613156" y="2408725"/>
            <a:ext cx="6358128" cy="3443123"/>
          </a:xfrm>
        </p:spPr>
        <p:txBody>
          <a:bodyPr/>
          <a:lstStyle/>
          <a:p>
            <a:pPr marL="0" indent="0">
              <a:buNone/>
            </a:pPr>
            <a:r>
              <a:rPr lang="en-US" sz="2600" b="1" dirty="0">
                <a:latin typeface="Arial" panose="020B0604020202020204" pitchFamily="34" charset="0"/>
                <a:cs typeface="Arial" panose="020B0604020202020204" pitchFamily="34" charset="0"/>
              </a:rPr>
              <a:t>Innovative solutions designed to improve every aspect of the restroom</a:t>
            </a:r>
          </a:p>
          <a:p>
            <a:pPr marL="0" indent="0">
              <a:buNone/>
            </a:pPr>
            <a:r>
              <a:rPr lang="en-US" sz="1200" b="1"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Increased productivity with an enhanced image </a:t>
            </a:r>
          </a:p>
          <a:p>
            <a:r>
              <a:rPr lang="en-US" dirty="0">
                <a:latin typeface="Arial" panose="020B0604020202020204" pitchFamily="34" charset="0"/>
                <a:cs typeface="Arial" panose="020B0604020202020204" pitchFamily="34" charset="0"/>
              </a:rPr>
              <a:t>All while managing the bottom line</a:t>
            </a:r>
            <a:endParaRPr lang="en-US" dirty="0"/>
          </a:p>
        </p:txBody>
      </p:sp>
      <p:pic>
        <p:nvPicPr>
          <p:cNvPr id="6" name="Picture 5">
            <a:extLst>
              <a:ext uri="{FF2B5EF4-FFF2-40B4-BE49-F238E27FC236}">
                <a16:creationId xmlns:a16="http://schemas.microsoft.com/office/drawing/2014/main" id="{3A73DA29-EBC2-D545-BFCC-C89A27469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160" y="1818460"/>
            <a:ext cx="3950208" cy="3952323"/>
          </a:xfrm>
          <a:prstGeom prst="ellipse">
            <a:avLst/>
          </a:prstGeom>
          <a:ln>
            <a:solidFill>
              <a:schemeClr val="tx1"/>
            </a:solidFill>
          </a:ln>
          <a:effectLst>
            <a:softEdge rad="0"/>
          </a:effectLst>
        </p:spPr>
      </p:pic>
    </p:spTree>
    <p:extLst>
      <p:ext uri="{BB962C8B-B14F-4D97-AF65-F5344CB8AC3E}">
        <p14:creationId xmlns:p14="http://schemas.microsoft.com/office/powerpoint/2010/main" val="141222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Scott</a:t>
            </a:r>
            <a:r>
              <a:rPr lang="en-US" sz="4000" baseline="30000" dirty="0"/>
              <a:t>®</a:t>
            </a:r>
            <a:r>
              <a:rPr lang="en-US" sz="4000" dirty="0"/>
              <a:t> Pro: </a:t>
            </a:r>
            <a:br>
              <a:rPr lang="en-US" sz="4000" dirty="0"/>
            </a:br>
            <a:r>
              <a:rPr lang="en-US" sz="4000" dirty="0"/>
              <a:t>Unparalleled Performance</a:t>
            </a:r>
          </a:p>
        </p:txBody>
      </p:sp>
      <p:sp>
        <p:nvSpPr>
          <p:cNvPr id="5" name="Content Placeholder 4"/>
          <p:cNvSpPr>
            <a:spLocks noGrp="1"/>
          </p:cNvSpPr>
          <p:nvPr>
            <p:ph idx="4294967295"/>
          </p:nvPr>
        </p:nvSpPr>
        <p:spPr>
          <a:xfrm>
            <a:off x="5613156" y="2408725"/>
            <a:ext cx="6358128" cy="3443123"/>
          </a:xfrm>
        </p:spPr>
        <p:txBody>
          <a:bodyPr/>
          <a:lstStyle/>
          <a:p>
            <a:pPr marL="0" indent="0">
              <a:buNone/>
            </a:pPr>
            <a:r>
              <a:rPr lang="en-US" sz="2600" b="1" dirty="0">
                <a:latin typeface="Arial" panose="020B0604020202020204" pitchFamily="34" charset="0"/>
                <a:cs typeface="Arial" panose="020B0604020202020204" pitchFamily="34" charset="0"/>
              </a:rPr>
              <a:t>Innovative solutions designed to improve every aspect of the restroom</a:t>
            </a:r>
          </a:p>
          <a:p>
            <a:pPr marL="0" indent="0">
              <a:buNone/>
            </a:pPr>
            <a:r>
              <a:rPr lang="en-US" sz="1200" b="1"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Increased productivity with an enhanced image </a:t>
            </a:r>
          </a:p>
          <a:p>
            <a:r>
              <a:rPr lang="en-US" dirty="0">
                <a:latin typeface="Arial" panose="020B0604020202020204" pitchFamily="34" charset="0"/>
                <a:cs typeface="Arial" panose="020B0604020202020204" pitchFamily="34" charset="0"/>
              </a:rPr>
              <a:t>All while managing the bottom line</a:t>
            </a:r>
            <a:endParaRPr lang="en-US" dirty="0"/>
          </a:p>
        </p:txBody>
      </p:sp>
      <p:pic>
        <p:nvPicPr>
          <p:cNvPr id="6" name="Picture 5">
            <a:extLst>
              <a:ext uri="{FF2B5EF4-FFF2-40B4-BE49-F238E27FC236}">
                <a16:creationId xmlns:a16="http://schemas.microsoft.com/office/drawing/2014/main" id="{3A73DA29-EBC2-D545-BFCC-C89A274697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9554" y="1818460"/>
            <a:ext cx="3879862" cy="3952323"/>
          </a:xfrm>
          <a:prstGeom prst="ellipse">
            <a:avLst/>
          </a:prstGeom>
          <a:ln>
            <a:solidFill>
              <a:schemeClr val="tx1"/>
            </a:solidFill>
          </a:ln>
          <a:effectLst>
            <a:softEdge rad="0"/>
          </a:effectLst>
        </p:spPr>
      </p:pic>
      <p:sp>
        <p:nvSpPr>
          <p:cNvPr id="8" name="Title 1">
            <a:extLst>
              <a:ext uri="{FF2B5EF4-FFF2-40B4-BE49-F238E27FC236}">
                <a16:creationId xmlns:a16="http://schemas.microsoft.com/office/drawing/2014/main" id="{44CC81FF-4C8B-424B-B722-C648BB4C5448}"/>
              </a:ext>
            </a:extLst>
          </p:cNvPr>
          <p:cNvSpPr txBox="1">
            <a:spLocks/>
          </p:cNvSpPr>
          <p:nvPr/>
        </p:nvSpPr>
        <p:spPr>
          <a:xfrm>
            <a:off x="7892755" y="-264276"/>
            <a:ext cx="2600543" cy="1270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1400" i="1" dirty="0">
                <a:solidFill>
                  <a:srgbClr val="FF0000"/>
                </a:solidFill>
              </a:rPr>
              <a:t>Alternate Version with stainless steel</a:t>
            </a:r>
          </a:p>
        </p:txBody>
      </p:sp>
    </p:spTree>
    <p:extLst>
      <p:ext uri="{BB962C8B-B14F-4D97-AF65-F5344CB8AC3E}">
        <p14:creationId xmlns:p14="http://schemas.microsoft.com/office/powerpoint/2010/main" val="95607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xfrm>
            <a:off x="362500" y="78022"/>
            <a:ext cx="11447929" cy="1666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Billions of Hands Dried (and Counting)    …and no Jams </a:t>
            </a:r>
          </a:p>
        </p:txBody>
      </p:sp>
      <p:pic>
        <p:nvPicPr>
          <p:cNvPr id="9" name="Picture 8">
            <a:extLst>
              <a:ext uri="{FF2B5EF4-FFF2-40B4-BE49-F238E27FC236}">
                <a16:creationId xmlns:a16="http://schemas.microsoft.com/office/drawing/2014/main" id="{2B5CAA1E-8AC0-46F8-B477-75A7F25DFB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42170" y="6003845"/>
            <a:ext cx="668259" cy="729630"/>
          </a:xfrm>
          <a:prstGeom prst="rect">
            <a:avLst/>
          </a:prstGeom>
        </p:spPr>
      </p:pic>
      <p:sp>
        <p:nvSpPr>
          <p:cNvPr id="77" name="object 26">
            <a:extLst>
              <a:ext uri="{FF2B5EF4-FFF2-40B4-BE49-F238E27FC236}">
                <a16:creationId xmlns:a16="http://schemas.microsoft.com/office/drawing/2014/main" id="{9017265A-666E-4DEE-B5AF-C6E431B91B44}"/>
              </a:ext>
            </a:extLst>
          </p:cNvPr>
          <p:cNvSpPr txBox="1"/>
          <p:nvPr/>
        </p:nvSpPr>
        <p:spPr>
          <a:xfrm>
            <a:off x="1429122" y="2926141"/>
            <a:ext cx="4199755" cy="89191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sz="2000" b="1" i="0" u="none" strike="noStrike" kern="1200" cap="none" spc="-20" normalizeH="0" baseline="0" noProof="0" dirty="0">
                <a:ln>
                  <a:noFill/>
                </a:ln>
                <a:solidFill>
                  <a:srgbClr val="743B97"/>
                </a:solidFill>
                <a:effectLst/>
                <a:uLnTx/>
                <a:uFillTx/>
                <a:latin typeface="Trebuchet MS"/>
                <a:ea typeface="+mn-ea"/>
                <a:cs typeface="Trebuchet MS"/>
              </a:rPr>
              <a:t>Jam-Free </a:t>
            </a:r>
            <a:r>
              <a:rPr kumimoji="0" sz="2000" b="1" i="0" u="none" strike="noStrike" kern="1200" cap="none" spc="130" normalizeH="0" baseline="0" noProof="0" dirty="0">
                <a:ln>
                  <a:noFill/>
                </a:ln>
                <a:solidFill>
                  <a:srgbClr val="743B97"/>
                </a:solidFill>
                <a:effectLst/>
                <a:uLnTx/>
                <a:uFillTx/>
                <a:latin typeface="Trebuchet MS"/>
                <a:ea typeface="+mn-ea"/>
                <a:cs typeface="Trebuchet MS"/>
              </a:rPr>
              <a:t>–</a:t>
            </a:r>
            <a:r>
              <a:rPr kumimoji="0" sz="2000" b="1" i="0" u="none" strike="noStrike" kern="1200" cap="none" spc="-20" normalizeH="0" baseline="0" noProof="0" dirty="0">
                <a:ln>
                  <a:noFill/>
                </a:ln>
                <a:solidFill>
                  <a:srgbClr val="743B97"/>
                </a:solidFill>
                <a:effectLst/>
                <a:uLnTx/>
                <a:uFillTx/>
                <a:latin typeface="Trebuchet MS"/>
                <a:ea typeface="+mn-ea"/>
                <a:cs typeface="Trebuchet MS"/>
              </a:rPr>
              <a:t> </a:t>
            </a:r>
            <a:r>
              <a:rPr kumimoji="0" sz="2000" b="1" i="0" u="none" strike="noStrike" kern="1200" cap="none" spc="5" normalizeH="0" baseline="0" noProof="0" dirty="0">
                <a:ln>
                  <a:noFill/>
                </a:ln>
                <a:solidFill>
                  <a:srgbClr val="743B97"/>
                </a:solidFill>
                <a:effectLst/>
                <a:uLnTx/>
                <a:uFillTx/>
                <a:latin typeface="Trebuchet MS"/>
                <a:ea typeface="+mn-ea"/>
                <a:cs typeface="Trebuchet MS"/>
              </a:rPr>
              <a:t>Guaranteed</a:t>
            </a:r>
            <a:r>
              <a:rPr kumimoji="0" lang="en-US" sz="2000" b="1" i="0" u="none" strike="noStrike" kern="1200" cap="none" spc="5" normalizeH="0" baseline="30000" noProof="0" dirty="0">
                <a:ln>
                  <a:noFill/>
                </a:ln>
                <a:solidFill>
                  <a:srgbClr val="743B97"/>
                </a:solidFill>
                <a:effectLst/>
                <a:uLnTx/>
                <a:uFillTx/>
                <a:latin typeface="Trebuchet MS"/>
                <a:ea typeface="+mn-ea"/>
                <a:cs typeface="Trebuchet MS"/>
              </a:rPr>
              <a:t>1</a:t>
            </a:r>
            <a:endParaRPr kumimoji="0" sz="2000" b="0" i="0" u="none" strike="noStrike" kern="1200" cap="none" spc="0" normalizeH="0" baseline="3000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sz="1600" b="0" i="0" u="none" strike="noStrike" kern="1200" cap="none" spc="-45" normalizeH="0" baseline="0" noProof="0" dirty="0">
                <a:ln>
                  <a:noFill/>
                </a:ln>
                <a:solidFill>
                  <a:srgbClr val="717073"/>
                </a:solidFill>
                <a:effectLst/>
                <a:uLnTx/>
                <a:uFillTx/>
                <a:latin typeface="Lucida Sans"/>
                <a:ea typeface="+mn-ea"/>
                <a:cs typeface="Lucida Sans"/>
              </a:rPr>
              <a:t>Flawles</a:t>
            </a:r>
            <a:r>
              <a:rPr kumimoji="0" sz="1600" b="0" i="0" u="none" strike="noStrike" kern="1200" cap="none" spc="-40" normalizeH="0" baseline="0" noProof="0" dirty="0">
                <a:ln>
                  <a:noFill/>
                </a:ln>
                <a:solidFill>
                  <a:srgbClr val="717073"/>
                </a:solidFill>
                <a:effectLst/>
                <a:uLnTx/>
                <a:uFillTx/>
                <a:latin typeface="Lucida Sans"/>
                <a:ea typeface="+mn-ea"/>
                <a:cs typeface="Lucida Sans"/>
              </a:rPr>
              <a:t>s</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50" normalizeH="0" baseline="0" noProof="0" dirty="0">
                <a:ln>
                  <a:noFill/>
                </a:ln>
                <a:solidFill>
                  <a:srgbClr val="717073"/>
                </a:solidFill>
                <a:effectLst/>
                <a:uLnTx/>
                <a:uFillTx/>
                <a:latin typeface="Lucida Sans"/>
                <a:ea typeface="+mn-ea"/>
                <a:cs typeface="Lucida Sans"/>
              </a:rPr>
              <a:t>since</a:t>
            </a:r>
            <a:r>
              <a:rPr kumimoji="0" sz="1600" b="0" i="0" u="none" strike="noStrike" kern="1200" cap="none" spc="-55" normalizeH="0" baseline="0" noProof="0" dirty="0">
                <a:ln>
                  <a:noFill/>
                </a:ln>
                <a:solidFill>
                  <a:srgbClr val="717073"/>
                </a:solidFill>
                <a:effectLst/>
                <a:uLnTx/>
                <a:uFillTx/>
                <a:latin typeface="Lucida Sans"/>
                <a:ea typeface="+mn-ea"/>
                <a:cs typeface="Lucida Sans"/>
              </a:rPr>
              <a:t> launch </a:t>
            </a:r>
            <a:r>
              <a:rPr kumimoji="0" sz="1600" b="0" i="0" u="none" strike="noStrike" kern="1200" cap="none" spc="0" normalizeH="0" baseline="0" noProof="0" dirty="0">
                <a:ln>
                  <a:noFill/>
                </a:ln>
                <a:solidFill>
                  <a:srgbClr val="717073"/>
                </a:solidFill>
                <a:effectLst/>
                <a:uLnTx/>
                <a:uFillTx/>
                <a:latin typeface="Lucida Sans"/>
                <a:ea typeface="+mn-ea"/>
                <a:cs typeface="Lucida Sans"/>
              </a:rPr>
              <a:t>–</a:t>
            </a:r>
            <a:r>
              <a:rPr kumimoji="0" sz="1600" b="0" i="0" u="none" strike="noStrike" kern="1200" cap="none" spc="-55" normalizeH="0" baseline="0" noProof="0" dirty="0">
                <a:ln>
                  <a:noFill/>
                </a:ln>
                <a:solidFill>
                  <a:srgbClr val="717073"/>
                </a:solidFill>
                <a:effectLst/>
                <a:uLnTx/>
                <a:uFillTx/>
                <a:latin typeface="Lucida Sans"/>
                <a:ea typeface="+mn-ea"/>
                <a:cs typeface="Lucida Sans"/>
              </a:rPr>
              <a:t> billion</a:t>
            </a:r>
            <a:r>
              <a:rPr kumimoji="0" sz="1600" b="0" i="0" u="none" strike="noStrike" kern="1200" cap="none" spc="-50" normalizeH="0" baseline="0" noProof="0" dirty="0">
                <a:ln>
                  <a:noFill/>
                </a:ln>
                <a:solidFill>
                  <a:srgbClr val="717073"/>
                </a:solidFill>
                <a:effectLst/>
                <a:uLnTx/>
                <a:uFillTx/>
                <a:latin typeface="Lucida Sans"/>
                <a:ea typeface="+mn-ea"/>
                <a:cs typeface="Lucida Sans"/>
              </a:rPr>
              <a:t>s</a:t>
            </a:r>
            <a:r>
              <a:rPr kumimoji="0" sz="1600" b="0" i="0" u="none" strike="noStrike" kern="1200" cap="none" spc="-55" normalizeH="0" baseline="0" noProof="0" dirty="0">
                <a:ln>
                  <a:noFill/>
                </a:ln>
                <a:solidFill>
                  <a:srgbClr val="717073"/>
                </a:solidFill>
                <a:effectLst/>
                <a:uLnTx/>
                <a:uFillTx/>
                <a:latin typeface="Lucida Sans"/>
                <a:ea typeface="+mn-ea"/>
                <a:cs typeface="Lucida Sans"/>
              </a:rPr>
              <a:t> o</a:t>
            </a:r>
            <a:r>
              <a:rPr kumimoji="0" sz="1600" b="0" i="0" u="none" strike="noStrike" kern="1200" cap="none" spc="-25" normalizeH="0" baseline="0" noProof="0" dirty="0">
                <a:ln>
                  <a:noFill/>
                </a:ln>
                <a:solidFill>
                  <a:srgbClr val="717073"/>
                </a:solidFill>
                <a:effectLst/>
                <a:uLnTx/>
                <a:uFillTx/>
                <a:latin typeface="Lucida Sans"/>
                <a:ea typeface="+mn-ea"/>
                <a:cs typeface="Lucida Sans"/>
              </a:rPr>
              <a:t>f</a:t>
            </a:r>
            <a:r>
              <a:rPr kumimoji="0" sz="1600" b="0" i="0" u="none" strike="noStrike" kern="1200" cap="none" spc="-55" normalizeH="0" baseline="0" noProof="0" dirty="0">
                <a:ln>
                  <a:noFill/>
                </a:ln>
                <a:solidFill>
                  <a:srgbClr val="717073"/>
                </a:solidFill>
                <a:effectLst/>
                <a:uLnTx/>
                <a:uFillTx/>
                <a:latin typeface="Lucida Sans"/>
                <a:ea typeface="+mn-ea"/>
                <a:cs typeface="Lucida Sans"/>
              </a:rPr>
              <a:t> hands  </a:t>
            </a:r>
            <a:r>
              <a:rPr kumimoji="0" sz="1600" b="0" i="0" u="none" strike="noStrike" kern="1200" cap="none" spc="-40" normalizeH="0" baseline="0" noProof="0" dirty="0">
                <a:ln>
                  <a:noFill/>
                </a:ln>
                <a:solidFill>
                  <a:srgbClr val="717073"/>
                </a:solidFill>
                <a:effectLst/>
                <a:uLnTx/>
                <a:uFillTx/>
                <a:latin typeface="Lucida Sans"/>
                <a:ea typeface="+mn-ea"/>
                <a:cs typeface="Lucida Sans"/>
              </a:rPr>
              <a:t>dried</a:t>
            </a:r>
            <a:r>
              <a:rPr kumimoji="0" sz="1600" b="0" i="0" u="none" strike="noStrike" kern="1200" cap="none" spc="-20" normalizeH="0" baseline="0" noProof="0" dirty="0">
                <a:ln>
                  <a:noFill/>
                </a:ln>
                <a:solidFill>
                  <a:srgbClr val="717073"/>
                </a:solidFill>
                <a:effectLst/>
                <a:uLnTx/>
                <a:uFillTx/>
                <a:latin typeface="Lucida Sans"/>
                <a:ea typeface="+mn-ea"/>
                <a:cs typeface="Lucida Sans"/>
              </a:rPr>
              <a:t>,</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50" normalizeH="0" baseline="0" noProof="0" dirty="0">
                <a:ln>
                  <a:noFill/>
                </a:ln>
                <a:solidFill>
                  <a:srgbClr val="717073"/>
                </a:solidFill>
                <a:effectLst/>
                <a:uLnTx/>
                <a:uFillTx/>
                <a:latin typeface="Lucida Sans"/>
                <a:ea typeface="+mn-ea"/>
                <a:cs typeface="Lucida Sans"/>
              </a:rPr>
              <a:t>withou</a:t>
            </a:r>
            <a:r>
              <a:rPr kumimoji="0" sz="1600" b="0" i="0" u="none" strike="noStrike" kern="1200" cap="none" spc="-25" normalizeH="0" baseline="0" noProof="0" dirty="0">
                <a:ln>
                  <a:noFill/>
                </a:ln>
                <a:solidFill>
                  <a:srgbClr val="717073"/>
                </a:solidFill>
                <a:effectLst/>
                <a:uLnTx/>
                <a:uFillTx/>
                <a:latin typeface="Lucida Sans"/>
                <a:ea typeface="+mn-ea"/>
                <a:cs typeface="Lucida Sans"/>
              </a:rPr>
              <a:t>t</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30" normalizeH="0" baseline="0" noProof="0" dirty="0">
                <a:ln>
                  <a:noFill/>
                </a:ln>
                <a:solidFill>
                  <a:srgbClr val="717073"/>
                </a:solidFill>
                <a:effectLst/>
                <a:uLnTx/>
                <a:uFillTx/>
                <a:latin typeface="Lucida Sans"/>
                <a:ea typeface="+mn-ea"/>
                <a:cs typeface="Lucida Sans"/>
              </a:rPr>
              <a:t>a</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65" normalizeH="0" baseline="0" noProof="0" dirty="0">
                <a:ln>
                  <a:noFill/>
                </a:ln>
                <a:solidFill>
                  <a:srgbClr val="717073"/>
                </a:solidFill>
                <a:effectLst/>
                <a:uLnTx/>
                <a:uFillTx/>
                <a:latin typeface="Lucida Sans"/>
                <a:ea typeface="+mn-ea"/>
                <a:cs typeface="Lucida Sans"/>
              </a:rPr>
              <a:t>jam</a:t>
            </a:r>
            <a:endParaRPr kumimoji="0" sz="1600" b="0" i="0" u="none" strike="noStrike" kern="1200" cap="none" spc="0" normalizeH="0" baseline="33333" noProof="0" dirty="0">
              <a:ln>
                <a:noFill/>
              </a:ln>
              <a:solidFill>
                <a:srgbClr val="005CAB"/>
              </a:solidFill>
              <a:effectLst/>
              <a:uLnTx/>
              <a:uFillTx/>
              <a:latin typeface="Lucida Sans"/>
              <a:ea typeface="+mn-ea"/>
              <a:cs typeface="Lucida Sans"/>
            </a:endParaRPr>
          </a:p>
        </p:txBody>
      </p:sp>
      <p:sp>
        <p:nvSpPr>
          <p:cNvPr id="80" name="object 74">
            <a:extLst>
              <a:ext uri="{FF2B5EF4-FFF2-40B4-BE49-F238E27FC236}">
                <a16:creationId xmlns:a16="http://schemas.microsoft.com/office/drawing/2014/main" id="{57153585-6C5D-4420-B0BE-E93149C2C10F}"/>
              </a:ext>
            </a:extLst>
          </p:cNvPr>
          <p:cNvSpPr txBox="1"/>
          <p:nvPr/>
        </p:nvSpPr>
        <p:spPr>
          <a:xfrm>
            <a:off x="1429122" y="4304350"/>
            <a:ext cx="4579713" cy="116519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sz="2000" b="1" i="0" u="none" strike="noStrike" kern="1200" cap="none" spc="-5" normalizeH="0" baseline="0" noProof="0" dirty="0">
                <a:ln>
                  <a:noFill/>
                </a:ln>
                <a:solidFill>
                  <a:srgbClr val="743B97"/>
                </a:solidFill>
                <a:effectLst/>
                <a:uLnTx/>
                <a:uFillTx/>
                <a:latin typeface="Trebuchet MS"/>
                <a:ea typeface="+mn-ea"/>
                <a:cs typeface="Trebuchet MS"/>
              </a:rPr>
              <a:t>150,000</a:t>
            </a:r>
            <a:r>
              <a:rPr kumimoji="0" sz="2000" b="1" i="0" u="none" strike="noStrike" kern="1200" cap="none" spc="-40" normalizeH="0" baseline="0" noProof="0" dirty="0">
                <a:ln>
                  <a:noFill/>
                </a:ln>
                <a:solidFill>
                  <a:srgbClr val="743B97"/>
                </a:solidFill>
                <a:effectLst/>
                <a:uLnTx/>
                <a:uFillTx/>
                <a:latin typeface="Trebuchet MS"/>
                <a:ea typeface="+mn-ea"/>
                <a:cs typeface="Trebuchet MS"/>
              </a:rPr>
              <a:t> </a:t>
            </a:r>
            <a:r>
              <a:rPr kumimoji="0" sz="2000" b="1" i="0" u="none" strike="noStrike" kern="1200" cap="none" spc="-20" normalizeH="0" baseline="0" noProof="0" dirty="0">
                <a:ln>
                  <a:noFill/>
                </a:ln>
                <a:solidFill>
                  <a:srgbClr val="743B97"/>
                </a:solidFill>
                <a:effectLst/>
                <a:uLnTx/>
                <a:uFillTx/>
                <a:latin typeface="Trebuchet MS"/>
                <a:ea typeface="+mn-ea"/>
                <a:cs typeface="Trebuchet MS"/>
              </a:rPr>
              <a:t>Towels</a:t>
            </a:r>
            <a:r>
              <a:rPr kumimoji="0" lang="en-US" sz="2000" b="1" i="0" u="none" strike="noStrike" kern="1200" cap="none" spc="-20" normalizeH="0" baseline="30000" noProof="0" dirty="0">
                <a:ln>
                  <a:noFill/>
                </a:ln>
                <a:solidFill>
                  <a:srgbClr val="743B97"/>
                </a:solidFill>
                <a:effectLst/>
                <a:uLnTx/>
                <a:uFillTx/>
                <a:latin typeface="Trebuchet MS"/>
                <a:ea typeface="+mn-ea"/>
                <a:cs typeface="Trebuchet MS"/>
              </a:rPr>
              <a:t>2</a:t>
            </a:r>
            <a:endParaRPr kumimoji="0" sz="2000" b="0" i="0" u="none" strike="noStrike" kern="1200" cap="none" spc="0" normalizeH="0" baseline="3000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sz="1600" b="0" i="0" u="none" strike="noStrike" kern="1200" cap="none" spc="-40" normalizeH="0" baseline="0" noProof="0" dirty="0">
                <a:ln>
                  <a:noFill/>
                </a:ln>
                <a:solidFill>
                  <a:srgbClr val="717073"/>
                </a:solidFill>
                <a:effectLst/>
                <a:uLnTx/>
                <a:uFillTx/>
                <a:latin typeface="Lucida Sans"/>
                <a:ea typeface="+mn-ea"/>
                <a:cs typeface="Lucida Sans"/>
              </a:rPr>
              <a:t>Dispenses</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lang="en-US" sz="1600" b="0" i="0" u="none" strike="noStrike" kern="1200" cap="none" spc="-40" normalizeH="0" baseline="0" noProof="0" dirty="0">
                <a:ln>
                  <a:noFill/>
                </a:ln>
                <a:solidFill>
                  <a:srgbClr val="717073"/>
                </a:solidFill>
                <a:effectLst/>
                <a:uLnTx/>
                <a:uFillTx/>
                <a:latin typeface="Lucida Sans"/>
                <a:ea typeface="+mn-ea"/>
                <a:cs typeface="Lucida Sans"/>
              </a:rPr>
              <a:t>1</a:t>
            </a:r>
            <a:r>
              <a:rPr kumimoji="0" sz="1600" b="0" i="0" u="none" strike="noStrike" kern="1200" cap="none" spc="-65" normalizeH="0" baseline="0" noProof="0" dirty="0">
                <a:ln>
                  <a:noFill/>
                </a:ln>
                <a:solidFill>
                  <a:srgbClr val="717073"/>
                </a:solidFill>
                <a:effectLst/>
                <a:uLnTx/>
                <a:uFillTx/>
                <a:latin typeface="Lucida Sans"/>
                <a:ea typeface="+mn-ea"/>
                <a:cs typeface="Lucida Sans"/>
              </a:rPr>
              <a:t>50,000</a:t>
            </a:r>
            <a:r>
              <a:rPr kumimoji="0" sz="1600" b="0" i="0" u="none" strike="noStrike" kern="1200" cap="none" spc="-35" normalizeH="0" baseline="0" noProof="0" dirty="0">
                <a:ln>
                  <a:noFill/>
                </a:ln>
                <a:solidFill>
                  <a:srgbClr val="717073"/>
                </a:solidFill>
                <a:effectLst/>
                <a:uLnTx/>
                <a:uFillTx/>
                <a:latin typeface="Lucida Sans"/>
                <a:ea typeface="+mn-ea"/>
                <a:cs typeface="Lucida Sans"/>
              </a:rPr>
              <a:t> towels </a:t>
            </a:r>
            <a:r>
              <a:rPr kumimoji="0" sz="1600" b="0" i="0" u="none" strike="noStrike" kern="1200" cap="none" spc="-40" normalizeH="0" baseline="0" noProof="0" dirty="0">
                <a:ln>
                  <a:noFill/>
                </a:ln>
                <a:solidFill>
                  <a:srgbClr val="717073"/>
                </a:solidFill>
                <a:effectLst/>
                <a:uLnTx/>
                <a:uFillTx/>
                <a:latin typeface="Lucida Sans"/>
                <a:ea typeface="+mn-ea"/>
                <a:cs typeface="Lucida Sans"/>
              </a:rPr>
              <a:t>on</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30" normalizeH="0" baseline="0" noProof="0" dirty="0">
                <a:ln>
                  <a:noFill/>
                </a:ln>
                <a:solidFill>
                  <a:srgbClr val="717073"/>
                </a:solidFill>
                <a:effectLst/>
                <a:uLnTx/>
                <a:uFillTx/>
                <a:latin typeface="Lucida Sans"/>
                <a:ea typeface="+mn-ea"/>
                <a:cs typeface="Lucida Sans"/>
              </a:rPr>
              <a:t>one</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30" normalizeH="0" baseline="0" noProof="0" dirty="0">
                <a:ln>
                  <a:noFill/>
                </a:ln>
                <a:solidFill>
                  <a:srgbClr val="717073"/>
                </a:solidFill>
                <a:effectLst/>
                <a:uLnTx/>
                <a:uFillTx/>
                <a:latin typeface="Lucida Sans"/>
                <a:ea typeface="+mn-ea"/>
                <a:cs typeface="Lucida Sans"/>
              </a:rPr>
              <a:t>set of</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70" normalizeH="0" baseline="0" noProof="0" dirty="0">
                <a:ln>
                  <a:noFill/>
                </a:ln>
                <a:solidFill>
                  <a:srgbClr val="717073"/>
                </a:solidFill>
                <a:effectLst/>
                <a:uLnTx/>
                <a:uFillTx/>
                <a:latin typeface="Lucida Sans"/>
                <a:ea typeface="+mn-ea"/>
                <a:cs typeface="Lucida Sans"/>
              </a:rPr>
              <a:t>4</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20" normalizeH="0" baseline="0" noProof="0" dirty="0">
                <a:ln>
                  <a:noFill/>
                </a:ln>
                <a:solidFill>
                  <a:srgbClr val="717073"/>
                </a:solidFill>
                <a:effectLst/>
                <a:uLnTx/>
                <a:uFillTx/>
                <a:latin typeface="Lucida Sans"/>
                <a:ea typeface="+mn-ea"/>
                <a:cs typeface="Lucida Sans"/>
              </a:rPr>
              <a:t>D-cell</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45" normalizeH="0" baseline="0" noProof="0" dirty="0">
                <a:ln>
                  <a:noFill/>
                </a:ln>
                <a:solidFill>
                  <a:srgbClr val="717073"/>
                </a:solidFill>
                <a:effectLst/>
                <a:uLnTx/>
                <a:uFillTx/>
                <a:latin typeface="Lucida Sans"/>
                <a:ea typeface="+mn-ea"/>
                <a:cs typeface="Lucida Sans"/>
              </a:rPr>
              <a:t>alkaline</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30" normalizeH="0" baseline="0" noProof="0" dirty="0">
                <a:ln>
                  <a:noFill/>
                </a:ln>
                <a:solidFill>
                  <a:srgbClr val="717073"/>
                </a:solidFill>
                <a:effectLst/>
                <a:uLnTx/>
                <a:uFillTx/>
                <a:latin typeface="Lucida Sans"/>
                <a:ea typeface="+mn-ea"/>
                <a:cs typeface="Lucida Sans"/>
              </a:rPr>
              <a:t>batteries,</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40" normalizeH="0" baseline="0" noProof="0" dirty="0">
                <a:ln>
                  <a:noFill/>
                </a:ln>
                <a:solidFill>
                  <a:srgbClr val="717073"/>
                </a:solidFill>
                <a:effectLst/>
                <a:uLnTx/>
                <a:uFillTx/>
                <a:latin typeface="Lucida Sans"/>
                <a:ea typeface="+mn-ea"/>
                <a:cs typeface="Lucida Sans"/>
              </a:rPr>
              <a:t>w</a:t>
            </a:r>
            <a:r>
              <a:rPr kumimoji="0" sz="1600" b="0" i="0" u="none" strike="noStrike" kern="1200" cap="none" spc="-70" normalizeH="0" baseline="0" noProof="0" dirty="0">
                <a:ln>
                  <a:noFill/>
                </a:ln>
                <a:solidFill>
                  <a:srgbClr val="717073"/>
                </a:solidFill>
                <a:effectLst/>
                <a:uLnTx/>
                <a:uFillTx/>
                <a:latin typeface="Lucida Sans"/>
                <a:ea typeface="+mn-ea"/>
                <a:cs typeface="Lucida Sans"/>
              </a:rPr>
              <a:t>h</a:t>
            </a:r>
            <a:r>
              <a:rPr kumimoji="0" sz="1600" b="0" i="0" u="none" strike="noStrike" kern="1200" cap="none" spc="-55" normalizeH="0" baseline="0" noProof="0" dirty="0">
                <a:ln>
                  <a:noFill/>
                </a:ln>
                <a:solidFill>
                  <a:srgbClr val="717073"/>
                </a:solidFill>
                <a:effectLst/>
                <a:uLnTx/>
                <a:uFillTx/>
                <a:latin typeface="Lucida Sans"/>
                <a:ea typeface="+mn-ea"/>
                <a:cs typeface="Lucida Sans"/>
              </a:rPr>
              <a:t>i</a:t>
            </a:r>
            <a:r>
              <a:rPr kumimoji="0" sz="1600" b="0" i="0" u="none" strike="noStrike" kern="1200" cap="none" spc="-40" normalizeH="0" baseline="0" noProof="0" dirty="0">
                <a:ln>
                  <a:noFill/>
                </a:ln>
                <a:solidFill>
                  <a:srgbClr val="717073"/>
                </a:solidFill>
                <a:effectLst/>
                <a:uLnTx/>
                <a:uFillTx/>
                <a:latin typeface="Lucida Sans"/>
                <a:ea typeface="+mn-ea"/>
                <a:cs typeface="Lucida Sans"/>
              </a:rPr>
              <a:t>c</a:t>
            </a:r>
            <a:r>
              <a:rPr kumimoji="0" sz="1600" b="0" i="0" u="none" strike="noStrike" kern="1200" cap="none" spc="-60" normalizeH="0" baseline="0" noProof="0" dirty="0">
                <a:ln>
                  <a:noFill/>
                </a:ln>
                <a:solidFill>
                  <a:srgbClr val="717073"/>
                </a:solidFill>
                <a:effectLst/>
                <a:uLnTx/>
                <a:uFillTx/>
                <a:latin typeface="Lucida Sans"/>
                <a:ea typeface="+mn-ea"/>
                <a:cs typeface="Lucida Sans"/>
              </a:rPr>
              <a:t>h</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15" normalizeH="0" baseline="0" noProof="0" dirty="0">
                <a:ln>
                  <a:noFill/>
                </a:ln>
                <a:solidFill>
                  <a:srgbClr val="717073"/>
                </a:solidFill>
                <a:effectLst/>
                <a:uLnTx/>
                <a:uFillTx/>
                <a:latin typeface="Lucida Sans"/>
                <a:ea typeface="+mn-ea"/>
                <a:cs typeface="Lucida Sans"/>
              </a:rPr>
              <a:t>e</a:t>
            </a:r>
            <a:r>
              <a:rPr kumimoji="0" sz="1600" b="0" i="0" u="none" strike="noStrike" kern="1200" cap="none" spc="-30" normalizeH="0" baseline="0" noProof="0" dirty="0">
                <a:ln>
                  <a:noFill/>
                </a:ln>
                <a:solidFill>
                  <a:srgbClr val="717073"/>
                </a:solidFill>
                <a:effectLst/>
                <a:uLnTx/>
                <a:uFillTx/>
                <a:latin typeface="Lucida Sans"/>
                <a:ea typeface="+mn-ea"/>
                <a:cs typeface="Lucida Sans"/>
              </a:rPr>
              <a:t>q</a:t>
            </a:r>
            <a:r>
              <a:rPr kumimoji="0" sz="1600" b="0" i="0" u="none" strike="noStrike" kern="1200" cap="none" spc="-70" normalizeH="0" baseline="0" noProof="0" dirty="0">
                <a:ln>
                  <a:noFill/>
                </a:ln>
                <a:solidFill>
                  <a:srgbClr val="717073"/>
                </a:solidFill>
                <a:effectLst/>
                <a:uLnTx/>
                <a:uFillTx/>
                <a:latin typeface="Lucida Sans"/>
                <a:ea typeface="+mn-ea"/>
                <a:cs typeface="Lucida Sans"/>
              </a:rPr>
              <a:t>u</a:t>
            </a:r>
            <a:r>
              <a:rPr kumimoji="0" sz="1600" b="0" i="0" u="none" strike="noStrike" kern="1200" cap="none" spc="-40" normalizeH="0" baseline="0" noProof="0" dirty="0">
                <a:ln>
                  <a:noFill/>
                </a:ln>
                <a:solidFill>
                  <a:srgbClr val="717073"/>
                </a:solidFill>
                <a:effectLst/>
                <a:uLnTx/>
                <a:uFillTx/>
                <a:latin typeface="Lucida Sans"/>
                <a:ea typeface="+mn-ea"/>
                <a:cs typeface="Lucida Sans"/>
              </a:rPr>
              <a:t>a</a:t>
            </a:r>
            <a:r>
              <a:rPr kumimoji="0" sz="1600" b="0" i="0" u="none" strike="noStrike" kern="1200" cap="none" spc="-55" normalizeH="0" baseline="0" noProof="0" dirty="0">
                <a:ln>
                  <a:noFill/>
                </a:ln>
                <a:solidFill>
                  <a:srgbClr val="717073"/>
                </a:solidFill>
                <a:effectLst/>
                <a:uLnTx/>
                <a:uFillTx/>
                <a:latin typeface="Lucida Sans"/>
                <a:ea typeface="+mn-ea"/>
                <a:cs typeface="Lucida Sans"/>
              </a:rPr>
              <a:t>l</a:t>
            </a:r>
            <a:r>
              <a:rPr kumimoji="0" sz="1600" b="0" i="0" u="none" strike="noStrike" kern="1200" cap="none" spc="-60" normalizeH="0" baseline="0" noProof="0" dirty="0">
                <a:ln>
                  <a:noFill/>
                </a:ln>
                <a:solidFill>
                  <a:srgbClr val="717073"/>
                </a:solidFill>
                <a:effectLst/>
                <a:uLnTx/>
                <a:uFillTx/>
                <a:latin typeface="Lucida Sans"/>
                <a:ea typeface="+mn-ea"/>
                <a:cs typeface="Lucida Sans"/>
              </a:rPr>
              <a:t>s </a:t>
            </a:r>
            <a:r>
              <a:rPr kumimoji="0" sz="1600" b="0" i="0" u="none" strike="noStrike" kern="1200" cap="none" spc="-50" normalizeH="0" baseline="0" noProof="0" dirty="0">
                <a:ln>
                  <a:noFill/>
                </a:ln>
                <a:solidFill>
                  <a:srgbClr val="717073"/>
                </a:solidFill>
                <a:effectLst/>
                <a:uLnTx/>
                <a:uFillTx/>
                <a:latin typeface="Lucida Sans"/>
                <a:ea typeface="+mn-ea"/>
                <a:cs typeface="Lucida Sans"/>
              </a:rPr>
              <a:t>u</a:t>
            </a:r>
            <a:r>
              <a:rPr kumimoji="0" sz="1600" b="0" i="0" u="none" strike="noStrike" kern="1200" cap="none" spc="-40" normalizeH="0" baseline="0" noProof="0" dirty="0">
                <a:ln>
                  <a:noFill/>
                </a:ln>
                <a:solidFill>
                  <a:srgbClr val="717073"/>
                </a:solidFill>
                <a:effectLst/>
                <a:uLnTx/>
                <a:uFillTx/>
                <a:latin typeface="Lucida Sans"/>
                <a:ea typeface="+mn-ea"/>
                <a:cs typeface="Lucida Sans"/>
              </a:rPr>
              <a:t>p</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25" normalizeH="0" baseline="0" noProof="0" dirty="0">
                <a:ln>
                  <a:noFill/>
                </a:ln>
                <a:solidFill>
                  <a:srgbClr val="717073"/>
                </a:solidFill>
                <a:effectLst/>
                <a:uLnTx/>
                <a:uFillTx/>
                <a:latin typeface="Lucida Sans"/>
                <a:ea typeface="+mn-ea"/>
                <a:cs typeface="Lucida Sans"/>
              </a:rPr>
              <a:t>to</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30" normalizeH="0" baseline="0" noProof="0" dirty="0">
                <a:ln>
                  <a:noFill/>
                </a:ln>
                <a:solidFill>
                  <a:srgbClr val="717073"/>
                </a:solidFill>
                <a:effectLst/>
                <a:uLnTx/>
                <a:uFillTx/>
                <a:latin typeface="Lucida Sans"/>
                <a:ea typeface="+mn-ea"/>
                <a:cs typeface="Lucida Sans"/>
              </a:rPr>
              <a:t>a</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45" normalizeH="0" baseline="0" noProof="0" dirty="0">
                <a:ln>
                  <a:noFill/>
                </a:ln>
                <a:solidFill>
                  <a:srgbClr val="717073"/>
                </a:solidFill>
                <a:effectLst/>
                <a:uLnTx/>
                <a:uFillTx/>
                <a:latin typeface="Lucida Sans"/>
                <a:ea typeface="+mn-ea"/>
                <a:cs typeface="Lucida Sans"/>
              </a:rPr>
              <a:t>5-yea</a:t>
            </a:r>
            <a:r>
              <a:rPr kumimoji="0" sz="1600" b="0" i="0" u="none" strike="noStrike" kern="1200" cap="none" spc="-25" normalizeH="0" baseline="0" noProof="0" dirty="0">
                <a:ln>
                  <a:noFill/>
                </a:ln>
                <a:solidFill>
                  <a:srgbClr val="717073"/>
                </a:solidFill>
                <a:effectLst/>
                <a:uLnTx/>
                <a:uFillTx/>
                <a:latin typeface="Lucida Sans"/>
                <a:ea typeface="+mn-ea"/>
                <a:cs typeface="Lucida Sans"/>
              </a:rPr>
              <a:t>r</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35" normalizeH="0" baseline="0" noProof="0" dirty="0">
                <a:ln>
                  <a:noFill/>
                </a:ln>
                <a:solidFill>
                  <a:srgbClr val="717073"/>
                </a:solidFill>
                <a:effectLst/>
                <a:uLnTx/>
                <a:uFillTx/>
                <a:latin typeface="Lucida Sans"/>
                <a:ea typeface="+mn-ea"/>
                <a:cs typeface="Lucida Sans"/>
              </a:rPr>
              <a:t>batter</a:t>
            </a:r>
            <a:r>
              <a:rPr kumimoji="0" sz="1600" b="0" i="0" u="none" strike="noStrike" kern="1200" cap="none" spc="-30" normalizeH="0" baseline="0" noProof="0" dirty="0">
                <a:ln>
                  <a:noFill/>
                </a:ln>
                <a:solidFill>
                  <a:srgbClr val="717073"/>
                </a:solidFill>
                <a:effectLst/>
                <a:uLnTx/>
                <a:uFillTx/>
                <a:latin typeface="Lucida Sans"/>
                <a:ea typeface="+mn-ea"/>
                <a:cs typeface="Lucida Sans"/>
              </a:rPr>
              <a:t>y</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45" normalizeH="0" baseline="0" noProof="0" dirty="0">
                <a:ln>
                  <a:noFill/>
                </a:ln>
                <a:solidFill>
                  <a:srgbClr val="717073"/>
                </a:solidFill>
                <a:effectLst/>
                <a:uLnTx/>
                <a:uFillTx/>
                <a:latin typeface="Lucida Sans"/>
                <a:ea typeface="+mn-ea"/>
                <a:cs typeface="Lucida Sans"/>
              </a:rPr>
              <a:t>life</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sp>
        <p:nvSpPr>
          <p:cNvPr id="82" name="Rectangle 81">
            <a:extLst>
              <a:ext uri="{FF2B5EF4-FFF2-40B4-BE49-F238E27FC236}">
                <a16:creationId xmlns:a16="http://schemas.microsoft.com/office/drawing/2014/main" id="{8A557FF1-20CD-4BBA-B24B-1EDD06F29F17}"/>
              </a:ext>
            </a:extLst>
          </p:cNvPr>
          <p:cNvSpPr/>
          <p:nvPr/>
        </p:nvSpPr>
        <p:spPr>
          <a:xfrm>
            <a:off x="0" y="6210255"/>
            <a:ext cx="4961965" cy="646331"/>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Guarantee applies to dispensers installed to Kimberly-Clark Professional specifications and for dispensers utilizing appropriate Kimberly-Clark Professional Scott® Pro Hard Roll Towels. In the unlikely event a jam occurs, please report to your Kimberly-Clark Professional sales representative or contact Customer Service at 1-800-241-3146 and we will troubleshoot the issue until resolved or provide a replacement module or dispenser at no material cost.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With standard issued batteries, lab tested</a:t>
            </a:r>
          </a:p>
        </p:txBody>
      </p:sp>
      <p:sp>
        <p:nvSpPr>
          <p:cNvPr id="2" name="Rectangle 1">
            <a:extLst>
              <a:ext uri="{FF2B5EF4-FFF2-40B4-BE49-F238E27FC236}">
                <a16:creationId xmlns:a16="http://schemas.microsoft.com/office/drawing/2014/main" id="{84BBEA97-A257-4D71-B5E9-C4862A5E245F}"/>
              </a:ext>
            </a:extLst>
          </p:cNvPr>
          <p:cNvSpPr/>
          <p:nvPr/>
        </p:nvSpPr>
        <p:spPr>
          <a:xfrm>
            <a:off x="5046170" y="6356449"/>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3. Kimberly-Clark Professional offers free installation for qualified new accounts requiring more than 50 hard roll towel dispensers and only if utilizing Kimberly-Clark Professional towels.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object 74">
            <a:extLst>
              <a:ext uri="{FF2B5EF4-FFF2-40B4-BE49-F238E27FC236}">
                <a16:creationId xmlns:a16="http://schemas.microsoft.com/office/drawing/2014/main" id="{4A76C805-BAD5-46D7-99C8-B4203606C958}"/>
              </a:ext>
            </a:extLst>
          </p:cNvPr>
          <p:cNvSpPr txBox="1"/>
          <p:nvPr/>
        </p:nvSpPr>
        <p:spPr>
          <a:xfrm>
            <a:off x="6896586" y="4304349"/>
            <a:ext cx="4579713" cy="116519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lang="en-US" sz="2000" b="1" i="0" u="none" strike="noStrike" kern="1200" cap="none" spc="45" normalizeH="0" baseline="0" noProof="0" dirty="0">
                <a:ln>
                  <a:noFill/>
                </a:ln>
                <a:solidFill>
                  <a:srgbClr val="743B97"/>
                </a:solidFill>
                <a:effectLst/>
                <a:uLnTx/>
                <a:uFillTx/>
                <a:latin typeface="Trebuchet MS"/>
                <a:ea typeface="+mn-ea"/>
                <a:cs typeface="Trebuchet MS"/>
              </a:rPr>
              <a:t>Stress-free Installation</a:t>
            </a:r>
            <a:endParaRPr kumimoji="0" sz="2000" b="0" i="0" u="none" strike="noStrike" kern="1200" cap="none" spc="0" normalizeH="0" baseline="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lang="en-US" sz="1600" b="0" i="0" u="none" strike="noStrike" kern="1200" cap="none" spc="-40" normalizeH="0" baseline="0" noProof="0" dirty="0">
                <a:ln>
                  <a:noFill/>
                </a:ln>
                <a:solidFill>
                  <a:srgbClr val="717073"/>
                </a:solidFill>
                <a:effectLst/>
                <a:uLnTx/>
                <a:uFillTx/>
                <a:latin typeface="Lucida Sans"/>
                <a:ea typeface="+mn-ea"/>
                <a:cs typeface="Lucida Sans"/>
              </a:rPr>
              <a:t>Qualifying accounts can upgrade to the most reliable dispenser system on the market with free professional installation</a:t>
            </a:r>
            <a:r>
              <a:rPr kumimoji="0" lang="en-US" sz="1600" b="0" i="0" u="none" strike="noStrike" kern="1200" cap="none" spc="-40" normalizeH="0" baseline="30000" noProof="0" dirty="0">
                <a:ln>
                  <a:noFill/>
                </a:ln>
                <a:solidFill>
                  <a:srgbClr val="717073"/>
                </a:solidFill>
                <a:effectLst/>
                <a:uLnTx/>
                <a:uFillTx/>
                <a:latin typeface="Lucida Sans"/>
                <a:ea typeface="+mn-ea"/>
                <a:cs typeface="Lucida Sans"/>
              </a:rPr>
              <a:t>3</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sp>
        <p:nvSpPr>
          <p:cNvPr id="12" name="object 74">
            <a:extLst>
              <a:ext uri="{FF2B5EF4-FFF2-40B4-BE49-F238E27FC236}">
                <a16:creationId xmlns:a16="http://schemas.microsoft.com/office/drawing/2014/main" id="{DAF82E39-EDAB-4C51-BCB4-8C9CE1997149}"/>
              </a:ext>
            </a:extLst>
          </p:cNvPr>
          <p:cNvSpPr txBox="1"/>
          <p:nvPr/>
        </p:nvSpPr>
        <p:spPr>
          <a:xfrm>
            <a:off x="6826246" y="2928241"/>
            <a:ext cx="5089088" cy="89191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lang="en-US" sz="2000" b="1" i="0" u="none" strike="noStrike" kern="1200" cap="none" spc="45" normalizeH="0" baseline="0" noProof="0" dirty="0">
                <a:ln>
                  <a:noFill/>
                </a:ln>
                <a:solidFill>
                  <a:srgbClr val="743B97"/>
                </a:solidFill>
                <a:effectLst/>
                <a:uLnTx/>
                <a:uFillTx/>
                <a:latin typeface="Trebuchet MS"/>
                <a:ea typeface="+mn-ea"/>
                <a:cs typeface="Trebuchet MS"/>
              </a:rPr>
              <a:t>Hands-free Dispensing </a:t>
            </a:r>
            <a:endParaRPr kumimoji="0" sz="2000" b="0" i="0" u="none" strike="noStrike" kern="1200" cap="none" spc="0" normalizeH="0" baseline="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lang="en-US" sz="1600" b="0" i="0" u="none" strike="noStrike" kern="1200" cap="none" spc="-40" normalizeH="0" baseline="0" noProof="0" dirty="0">
                <a:ln>
                  <a:noFill/>
                </a:ln>
                <a:solidFill>
                  <a:srgbClr val="717073"/>
                </a:solidFill>
                <a:effectLst/>
                <a:uLnTx/>
                <a:uFillTx/>
                <a:latin typeface="Lucida Sans"/>
                <a:ea typeface="+mn-ea"/>
                <a:cs typeface="Lucida Sans"/>
              </a:rPr>
              <a:t>Hygienic mode setting (hidden towel) and touchless dispensing to help reduce the spread of germs</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pic>
        <p:nvPicPr>
          <p:cNvPr id="13" name="object 134">
            <a:extLst>
              <a:ext uri="{FF2B5EF4-FFF2-40B4-BE49-F238E27FC236}">
                <a16:creationId xmlns:a16="http://schemas.microsoft.com/office/drawing/2014/main" id="{65457067-9379-481E-9CA6-ED841AE8ECCD}"/>
              </a:ext>
            </a:extLst>
          </p:cNvPr>
          <p:cNvPicPr/>
          <p:nvPr/>
        </p:nvPicPr>
        <p:blipFill>
          <a:blip r:embed="rId4" cstate="print">
            <a:alphaModFix amt="35000"/>
          </a:blip>
          <a:stretch>
            <a:fillRect/>
          </a:stretch>
        </p:blipFill>
        <p:spPr>
          <a:xfrm>
            <a:off x="4497272" y="1792597"/>
            <a:ext cx="3023125" cy="1095072"/>
          </a:xfrm>
          <a:prstGeom prst="rect">
            <a:avLst/>
          </a:prstGeom>
        </p:spPr>
      </p:pic>
      <p:sp>
        <p:nvSpPr>
          <p:cNvPr id="14" name="TextBox 13">
            <a:extLst>
              <a:ext uri="{FF2B5EF4-FFF2-40B4-BE49-F238E27FC236}">
                <a16:creationId xmlns:a16="http://schemas.microsoft.com/office/drawing/2014/main" id="{0B67D6F2-D0D0-45D7-810A-6ECD1B649ED0}"/>
              </a:ext>
            </a:extLst>
          </p:cNvPr>
          <p:cNvSpPr txBox="1"/>
          <p:nvPr/>
        </p:nvSpPr>
        <p:spPr>
          <a:xfrm>
            <a:off x="4672217" y="2162740"/>
            <a:ext cx="32572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4329B"/>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Get the dispenser sell sheet </a:t>
            </a:r>
            <a:endParaRPr kumimoji="0" lang="en-US" sz="1400" b="1" i="0" u="none" strike="noStrike" kern="1200" cap="none" spc="0" normalizeH="0" baseline="0" noProof="0" dirty="0">
              <a:ln>
                <a:noFill/>
              </a:ln>
              <a:solidFill>
                <a:srgbClr val="84329B"/>
              </a:solidFill>
              <a:effectLst/>
              <a:uLnTx/>
              <a:uFillTx/>
              <a:latin typeface="Arial" panose="020B0604020202020204"/>
              <a:ea typeface="+mn-ea"/>
              <a:cs typeface="+mn-cs"/>
            </a:endParaRPr>
          </a:p>
        </p:txBody>
      </p:sp>
      <p:pic>
        <p:nvPicPr>
          <p:cNvPr id="4" name="Picture 3" descr="Icon&#10;&#10;Description automatically generated">
            <a:extLst>
              <a:ext uri="{FF2B5EF4-FFF2-40B4-BE49-F238E27FC236}">
                <a16:creationId xmlns:a16="http://schemas.microsoft.com/office/drawing/2014/main" id="{2E1E80EF-0638-43C8-A5CC-90D2EEA434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161" y="3068678"/>
            <a:ext cx="693067" cy="820821"/>
          </a:xfrm>
          <a:prstGeom prst="rect">
            <a:avLst/>
          </a:prstGeom>
        </p:spPr>
      </p:pic>
      <p:pic>
        <p:nvPicPr>
          <p:cNvPr id="6" name="Picture 5" descr="Text, icon&#10;&#10;Description automatically generated">
            <a:extLst>
              <a:ext uri="{FF2B5EF4-FFF2-40B4-BE49-F238E27FC236}">
                <a16:creationId xmlns:a16="http://schemas.microsoft.com/office/drawing/2014/main" id="{1B3EFF3E-3378-4740-A1C6-4D461DC28E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19" y="4734212"/>
            <a:ext cx="920309" cy="559884"/>
          </a:xfrm>
          <a:prstGeom prst="rect">
            <a:avLst/>
          </a:prstGeom>
        </p:spPr>
      </p:pic>
      <p:pic>
        <p:nvPicPr>
          <p:cNvPr id="17" name="Graphic 16">
            <a:extLst>
              <a:ext uri="{FF2B5EF4-FFF2-40B4-BE49-F238E27FC236}">
                <a16:creationId xmlns:a16="http://schemas.microsoft.com/office/drawing/2014/main" id="{E4EC406A-2B6E-4827-8954-859BC7423B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0668" y="3015460"/>
            <a:ext cx="724253" cy="820821"/>
          </a:xfrm>
          <a:prstGeom prst="rect">
            <a:avLst/>
          </a:prstGeom>
        </p:spPr>
      </p:pic>
      <p:pic>
        <p:nvPicPr>
          <p:cNvPr id="18" name="Picture 17">
            <a:extLst>
              <a:ext uri="{FF2B5EF4-FFF2-40B4-BE49-F238E27FC236}">
                <a16:creationId xmlns:a16="http://schemas.microsoft.com/office/drawing/2014/main" id="{C6083D8F-932E-4AB8-B9BE-A272481419D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60357" y="3160562"/>
            <a:ext cx="231894" cy="157513"/>
          </a:xfrm>
          <a:prstGeom prst="rect">
            <a:avLst/>
          </a:prstGeom>
        </p:spPr>
      </p:pic>
      <p:pic>
        <p:nvPicPr>
          <p:cNvPr id="10" name="Graphic 9" descr="Tools">
            <a:extLst>
              <a:ext uri="{FF2B5EF4-FFF2-40B4-BE49-F238E27FC236}">
                <a16:creationId xmlns:a16="http://schemas.microsoft.com/office/drawing/2014/main" id="{27079E8A-0B9E-4972-A6F5-421E5A1261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14600" y="4476810"/>
            <a:ext cx="689094" cy="689094"/>
          </a:xfrm>
          <a:prstGeom prst="rect">
            <a:avLst/>
          </a:prstGeom>
        </p:spPr>
      </p:pic>
    </p:spTree>
    <p:extLst>
      <p:ext uri="{BB962C8B-B14F-4D97-AF65-F5344CB8AC3E}">
        <p14:creationId xmlns:p14="http://schemas.microsoft.com/office/powerpoint/2010/main" val="504073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xfrm>
            <a:off x="362500" y="78022"/>
            <a:ext cx="11447929" cy="1666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Pair with Quality, Branded,                         Scott</a:t>
            </a:r>
            <a:r>
              <a:rPr lang="en-US" sz="4000" baseline="30000" dirty="0"/>
              <a:t>®</a:t>
            </a:r>
            <a:r>
              <a:rPr lang="en-US" sz="4000" dirty="0"/>
              <a:t> Pro Hard Roll Towels </a:t>
            </a:r>
          </a:p>
        </p:txBody>
      </p:sp>
      <p:sp>
        <p:nvSpPr>
          <p:cNvPr id="10" name="object 28">
            <a:extLst>
              <a:ext uri="{FF2B5EF4-FFF2-40B4-BE49-F238E27FC236}">
                <a16:creationId xmlns:a16="http://schemas.microsoft.com/office/drawing/2014/main" id="{9CC42556-33C9-4E28-96C5-C549143279B9}"/>
              </a:ext>
            </a:extLst>
          </p:cNvPr>
          <p:cNvSpPr txBox="1"/>
          <p:nvPr/>
        </p:nvSpPr>
        <p:spPr>
          <a:xfrm>
            <a:off x="1619102" y="2983044"/>
            <a:ext cx="4046484" cy="89191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sz="2000" b="1" i="0" u="none" strike="noStrike" kern="1200" cap="none" spc="0" normalizeH="0" baseline="0" noProof="0" dirty="0">
                <a:ln>
                  <a:noFill/>
                </a:ln>
                <a:solidFill>
                  <a:srgbClr val="743B97"/>
                </a:solidFill>
                <a:effectLst/>
                <a:uLnTx/>
                <a:uFillTx/>
                <a:latin typeface="Trebuchet MS"/>
                <a:ea typeface="+mn-ea"/>
                <a:cs typeface="Trebuchet MS"/>
              </a:rPr>
              <a:t>Unmistakably</a:t>
            </a:r>
            <a:r>
              <a:rPr kumimoji="0" sz="2000" b="1" i="0" u="none" strike="noStrike" kern="1200" cap="none" spc="-30" normalizeH="0" baseline="0" noProof="0" dirty="0">
                <a:ln>
                  <a:noFill/>
                </a:ln>
                <a:solidFill>
                  <a:srgbClr val="743B97"/>
                </a:solidFill>
                <a:effectLst/>
                <a:uLnTx/>
                <a:uFillTx/>
                <a:latin typeface="Trebuchet MS"/>
                <a:ea typeface="+mn-ea"/>
                <a:cs typeface="Trebuchet MS"/>
              </a:rPr>
              <a:t> </a:t>
            </a:r>
            <a:r>
              <a:rPr kumimoji="0" sz="2000" b="1" i="0" u="none" strike="noStrike" kern="1200" cap="none" spc="20" normalizeH="0" baseline="0" noProof="0" dirty="0">
                <a:ln>
                  <a:noFill/>
                </a:ln>
                <a:solidFill>
                  <a:srgbClr val="743B97"/>
                </a:solidFill>
                <a:effectLst/>
                <a:uLnTx/>
                <a:uFillTx/>
                <a:latin typeface="Trebuchet MS"/>
                <a:ea typeface="+mn-ea"/>
                <a:cs typeface="Trebuchet MS"/>
              </a:rPr>
              <a:t>Scott</a:t>
            </a:r>
            <a:r>
              <a:rPr kumimoji="0" sz="2000" b="1" i="0" u="none" strike="noStrike" kern="1200" cap="none" spc="30" normalizeH="0" baseline="35353" noProof="0" dirty="0">
                <a:ln>
                  <a:noFill/>
                </a:ln>
                <a:solidFill>
                  <a:srgbClr val="743B97"/>
                </a:solidFill>
                <a:effectLst/>
                <a:uLnTx/>
                <a:uFillTx/>
                <a:latin typeface="Trebuchet MS"/>
                <a:ea typeface="+mn-ea"/>
                <a:cs typeface="Trebuchet MS"/>
              </a:rPr>
              <a:t>®</a:t>
            </a:r>
            <a:endParaRPr kumimoji="0" sz="2000" b="0" i="0" u="none" strike="noStrike" kern="1200" cap="none" spc="0" normalizeH="0" baseline="35353" noProof="0" dirty="0">
              <a:ln>
                <a:noFill/>
              </a:ln>
              <a:solidFill>
                <a:srgbClr val="005CAB"/>
              </a:solidFill>
              <a:effectLst/>
              <a:uLnTx/>
              <a:uFillTx/>
              <a:latin typeface="Trebuchet MS"/>
              <a:ea typeface="+mn-ea"/>
              <a:cs typeface="Trebuchet MS"/>
            </a:endParaRPr>
          </a:p>
          <a:p>
            <a:pPr marL="38100" marR="30480" lvl="0" indent="-635" algn="l" defTabSz="914400" rtl="0" eaLnBrk="1" fontAlgn="auto" latinLnBrk="0" hangingPunct="1">
              <a:lnSpc>
                <a:spcPct val="111100"/>
              </a:lnSpc>
              <a:spcBef>
                <a:spcPts val="125"/>
              </a:spcBef>
              <a:spcAft>
                <a:spcPts val="0"/>
              </a:spcAft>
              <a:buClrTx/>
              <a:buSzTx/>
              <a:buFontTx/>
              <a:buNone/>
              <a:tabLst/>
              <a:defRPr/>
            </a:pPr>
            <a:r>
              <a:rPr kumimoji="0" sz="1600" b="0" i="0" u="none" strike="noStrike" kern="1200" cap="none" spc="-15" normalizeH="0" baseline="0" noProof="0" dirty="0">
                <a:ln>
                  <a:noFill/>
                </a:ln>
                <a:solidFill>
                  <a:srgbClr val="717073"/>
                </a:solidFill>
                <a:effectLst/>
                <a:uLnTx/>
                <a:uFillTx/>
                <a:latin typeface="Lucida Sans"/>
                <a:ea typeface="+mn-ea"/>
                <a:cs typeface="Lucida Sans"/>
              </a:rPr>
              <a:t>Elevated </a:t>
            </a:r>
            <a:r>
              <a:rPr kumimoji="0" sz="1600" b="0" i="0" u="none" strike="noStrike" kern="1200" cap="none" spc="0" normalizeH="0" baseline="0" noProof="0" dirty="0">
                <a:ln>
                  <a:noFill/>
                </a:ln>
                <a:solidFill>
                  <a:srgbClr val="717073"/>
                </a:solidFill>
                <a:effectLst/>
                <a:uLnTx/>
                <a:uFillTx/>
                <a:latin typeface="Lucida Sans"/>
                <a:ea typeface="+mn-ea"/>
                <a:cs typeface="Lucida Sans"/>
              </a:rPr>
              <a:t>Scott</a:t>
            </a:r>
            <a:r>
              <a:rPr kumimoji="0" sz="1600" b="0" i="0" u="none" strike="noStrike" kern="1200" cap="none" spc="0" normalizeH="0" baseline="33333" noProof="0" dirty="0">
                <a:ln>
                  <a:noFill/>
                </a:ln>
                <a:solidFill>
                  <a:srgbClr val="717073"/>
                </a:solidFill>
                <a:effectLst/>
                <a:uLnTx/>
                <a:uFillTx/>
                <a:latin typeface="Lucida Sans"/>
                <a:ea typeface="+mn-ea"/>
                <a:cs typeface="Lucida Sans"/>
              </a:rPr>
              <a:t>®</a:t>
            </a:r>
            <a:r>
              <a:rPr kumimoji="0" sz="1600" b="0" i="0" u="none" strike="noStrike" kern="1200" cap="none" spc="7" normalizeH="0" baseline="33333" noProof="0" dirty="0">
                <a:ln>
                  <a:noFill/>
                </a:ln>
                <a:solidFill>
                  <a:srgbClr val="717073"/>
                </a:solidFill>
                <a:effectLst/>
                <a:uLnTx/>
                <a:uFillTx/>
                <a:latin typeface="Lucida Sans"/>
                <a:ea typeface="+mn-ea"/>
                <a:cs typeface="Lucida Sans"/>
              </a:rPr>
              <a:t> </a:t>
            </a:r>
            <a:r>
              <a:rPr kumimoji="0" sz="1600" b="0" i="0" u="none" strike="noStrike" kern="1200" cap="none" spc="-35" normalizeH="0" baseline="0" noProof="0" dirty="0">
                <a:ln>
                  <a:noFill/>
                </a:ln>
                <a:solidFill>
                  <a:srgbClr val="717073"/>
                </a:solidFill>
                <a:effectLst/>
                <a:uLnTx/>
                <a:uFillTx/>
                <a:latin typeface="Lucida Sans"/>
                <a:ea typeface="+mn-ea"/>
                <a:cs typeface="Lucida Sans"/>
              </a:rPr>
              <a:t>Design preferred </a:t>
            </a:r>
            <a:r>
              <a:rPr kumimoji="0" sz="1600" b="0" i="0" u="none" strike="noStrike" kern="1200" cap="none" spc="-60" normalizeH="0" baseline="0" noProof="0" dirty="0">
                <a:ln>
                  <a:noFill/>
                </a:ln>
                <a:solidFill>
                  <a:srgbClr val="717073"/>
                </a:solidFill>
                <a:effectLst/>
                <a:uLnTx/>
                <a:uFillTx/>
                <a:latin typeface="Lucida Sans"/>
                <a:ea typeface="+mn-ea"/>
                <a:cs typeface="Lucida Sans"/>
              </a:rPr>
              <a:t>4:1</a:t>
            </a:r>
            <a:r>
              <a:rPr kumimoji="0" lang="en-US" sz="1600" b="0" i="0" u="none" strike="noStrike" kern="1200" cap="none" spc="-60" normalizeH="0" baseline="0" noProof="0" dirty="0">
                <a:ln>
                  <a:noFill/>
                </a:ln>
                <a:solidFill>
                  <a:srgbClr val="717073"/>
                </a:solidFill>
                <a:effectLst/>
                <a:uLnTx/>
                <a:uFillTx/>
                <a:latin typeface="Lucida Sans"/>
                <a:ea typeface="+mn-ea"/>
                <a:cs typeface="Lucida Sans"/>
              </a:rPr>
              <a:t> </a:t>
            </a:r>
            <a:r>
              <a:rPr kumimoji="0" sz="1600" b="0" i="0" u="none" strike="noStrike" kern="1200" cap="none" spc="-50" normalizeH="0" baseline="0" noProof="0" dirty="0">
                <a:ln>
                  <a:noFill/>
                </a:ln>
                <a:solidFill>
                  <a:srgbClr val="717073"/>
                </a:solidFill>
                <a:effectLst/>
                <a:uLnTx/>
                <a:uFillTx/>
                <a:latin typeface="Lucida Sans"/>
                <a:ea typeface="+mn-ea"/>
                <a:cs typeface="Lucida Sans"/>
              </a:rPr>
              <a:t>vs.</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45" normalizeH="0" baseline="0" noProof="0" dirty="0">
                <a:ln>
                  <a:noFill/>
                </a:ln>
                <a:solidFill>
                  <a:srgbClr val="717073"/>
                </a:solidFill>
                <a:effectLst/>
                <a:uLnTx/>
                <a:uFillTx/>
                <a:latin typeface="Lucida Sans"/>
                <a:ea typeface="+mn-ea"/>
                <a:cs typeface="Lucida Sans"/>
              </a:rPr>
              <a:t>standa</a:t>
            </a:r>
            <a:r>
              <a:rPr kumimoji="0" sz="1600" b="0" i="0" u="none" strike="noStrike" kern="1200" cap="none" spc="-55" normalizeH="0" baseline="0" noProof="0" dirty="0">
                <a:ln>
                  <a:noFill/>
                </a:ln>
                <a:solidFill>
                  <a:srgbClr val="717073"/>
                </a:solidFill>
                <a:effectLst/>
                <a:uLnTx/>
                <a:uFillTx/>
                <a:latin typeface="Lucida Sans"/>
                <a:ea typeface="+mn-ea"/>
                <a:cs typeface="Lucida Sans"/>
              </a:rPr>
              <a:t>r</a:t>
            </a:r>
            <a:r>
              <a:rPr kumimoji="0" sz="1600" b="0" i="0" u="none" strike="noStrike" kern="1200" cap="none" spc="-20" normalizeH="0" baseline="0" noProof="0" dirty="0">
                <a:ln>
                  <a:noFill/>
                </a:ln>
                <a:solidFill>
                  <a:srgbClr val="717073"/>
                </a:solidFill>
                <a:effectLst/>
                <a:uLnTx/>
                <a:uFillTx/>
                <a:latin typeface="Lucida Sans"/>
                <a:ea typeface="+mn-ea"/>
                <a:cs typeface="Lucida Sans"/>
              </a:rPr>
              <a:t>d</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25" normalizeH="0" baseline="0" noProof="0" dirty="0">
                <a:ln>
                  <a:noFill/>
                </a:ln>
                <a:solidFill>
                  <a:srgbClr val="717073"/>
                </a:solidFill>
                <a:effectLst/>
                <a:uLnTx/>
                <a:uFillTx/>
                <a:latin typeface="Lucida Sans"/>
                <a:ea typeface="+mn-ea"/>
                <a:cs typeface="Lucida Sans"/>
              </a:rPr>
              <a:t>towel</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and </a:t>
            </a:r>
            <a:r>
              <a:rPr kumimoji="0" sz="1600" b="0" i="0" u="none" strike="noStrike" kern="1200" cap="none" spc="-50" normalizeH="0" baseline="0" noProof="0" dirty="0">
                <a:ln>
                  <a:noFill/>
                </a:ln>
                <a:solidFill>
                  <a:srgbClr val="717073"/>
                </a:solidFill>
                <a:effectLst/>
                <a:uLnTx/>
                <a:uFillTx/>
                <a:latin typeface="Lucida Sans"/>
                <a:ea typeface="+mn-ea"/>
                <a:cs typeface="Lucida Sans"/>
              </a:rPr>
              <a:t>tissue</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45" normalizeH="0" baseline="0" noProof="0" dirty="0">
                <a:ln>
                  <a:noFill/>
                </a:ln>
                <a:solidFill>
                  <a:srgbClr val="717073"/>
                </a:solidFill>
                <a:effectLst/>
                <a:uLnTx/>
                <a:uFillTx/>
                <a:latin typeface="Lucida Sans"/>
                <a:ea typeface="+mn-ea"/>
                <a:cs typeface="Lucida Sans"/>
              </a:rPr>
              <a:t>p</a:t>
            </a:r>
            <a:r>
              <a:rPr kumimoji="0" sz="1600" b="0" i="0" u="none" strike="noStrike" kern="1200" cap="none" spc="-50" normalizeH="0" baseline="0" noProof="0" dirty="0">
                <a:ln>
                  <a:noFill/>
                </a:ln>
                <a:solidFill>
                  <a:srgbClr val="717073"/>
                </a:solidFill>
                <a:effectLst/>
                <a:uLnTx/>
                <a:uFillTx/>
                <a:latin typeface="Lucida Sans"/>
                <a:ea typeface="+mn-ea"/>
                <a:cs typeface="Lucida Sans"/>
              </a:rPr>
              <a:t>r</a:t>
            </a:r>
            <a:r>
              <a:rPr kumimoji="0" sz="1600" b="0" i="0" u="none" strike="noStrike" kern="1200" cap="none" spc="-40" normalizeH="0" baseline="0" noProof="0" dirty="0">
                <a:ln>
                  <a:noFill/>
                </a:ln>
                <a:solidFill>
                  <a:srgbClr val="717073"/>
                </a:solidFill>
                <a:effectLst/>
                <a:uLnTx/>
                <a:uFillTx/>
                <a:latin typeface="Lucida Sans"/>
                <a:ea typeface="+mn-ea"/>
                <a:cs typeface="Lucida Sans"/>
              </a:rPr>
              <a:t>oducts</a:t>
            </a:r>
            <a:r>
              <a:rPr kumimoji="0" lang="en-US" sz="1600" b="0" i="0" u="none" strike="noStrike" kern="1200" cap="none" spc="-40" normalizeH="0" baseline="30000" noProof="0" dirty="0">
                <a:ln>
                  <a:noFill/>
                </a:ln>
                <a:solidFill>
                  <a:srgbClr val="717073"/>
                </a:solidFill>
                <a:effectLst/>
                <a:uLnTx/>
                <a:uFillTx/>
                <a:latin typeface="Lucida Sans"/>
                <a:ea typeface="+mn-ea"/>
                <a:cs typeface="Lucida Sans"/>
              </a:rPr>
              <a:t>1</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sp>
        <p:nvSpPr>
          <p:cNvPr id="77" name="object 26">
            <a:extLst>
              <a:ext uri="{FF2B5EF4-FFF2-40B4-BE49-F238E27FC236}">
                <a16:creationId xmlns:a16="http://schemas.microsoft.com/office/drawing/2014/main" id="{9017265A-666E-4DEE-B5AF-C6E431B91B44}"/>
              </a:ext>
            </a:extLst>
          </p:cNvPr>
          <p:cNvSpPr txBox="1"/>
          <p:nvPr/>
        </p:nvSpPr>
        <p:spPr>
          <a:xfrm>
            <a:off x="7040891" y="3068873"/>
            <a:ext cx="4199755" cy="89191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lang="en-US" sz="2000" b="1" i="0" u="none" strike="noStrike" kern="1200" cap="none" spc="-20" normalizeH="0" baseline="0" noProof="0" dirty="0">
                <a:ln>
                  <a:noFill/>
                </a:ln>
                <a:solidFill>
                  <a:srgbClr val="743B97"/>
                </a:solidFill>
                <a:effectLst/>
                <a:uLnTx/>
                <a:uFillTx/>
                <a:latin typeface="Trebuchet MS"/>
                <a:ea typeface="+mn-ea"/>
                <a:cs typeface="Trebuchet MS"/>
              </a:rPr>
              <a:t>Faster Absorbency </a:t>
            </a:r>
            <a:endParaRPr kumimoji="0" sz="2000" b="0" i="0" u="none" strike="noStrike" kern="1200" cap="none" spc="0" normalizeH="0" baseline="3000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lang="en-US" sz="1600" b="0" i="0" u="none" strike="noStrike" kern="1200" cap="none" spc="-45" normalizeH="0" baseline="0" noProof="0" dirty="0">
                <a:ln>
                  <a:noFill/>
                </a:ln>
                <a:solidFill>
                  <a:srgbClr val="717073"/>
                </a:solidFill>
                <a:effectLst/>
                <a:uLnTx/>
                <a:uFillTx/>
                <a:latin typeface="Lucida Sans"/>
                <a:ea typeface="+mn-ea"/>
                <a:cs typeface="Lucida Sans"/>
              </a:rPr>
              <a:t>All Scott® Pro hard roll towels have a faster absorbency vs. the competition</a:t>
            </a:r>
            <a:r>
              <a:rPr kumimoji="0" lang="en-US" sz="1600" b="0" i="0" u="none" strike="noStrike" kern="1200" cap="none" spc="-45" normalizeH="0" baseline="30000" noProof="0" dirty="0">
                <a:ln>
                  <a:noFill/>
                </a:ln>
                <a:solidFill>
                  <a:srgbClr val="717073"/>
                </a:solidFill>
                <a:effectLst/>
                <a:uLnTx/>
                <a:uFillTx/>
                <a:latin typeface="Lucida Sans"/>
                <a:ea typeface="+mn-ea"/>
                <a:cs typeface="Lucida Sans"/>
              </a:rPr>
              <a:t>3</a:t>
            </a:r>
            <a:r>
              <a:rPr kumimoji="0" lang="en-US" sz="1600" b="0" i="0" u="none" strike="noStrike" kern="1200" cap="none" spc="-45" normalizeH="0" baseline="0" noProof="0" dirty="0">
                <a:ln>
                  <a:noFill/>
                </a:ln>
                <a:solidFill>
                  <a:srgbClr val="717073"/>
                </a:solidFill>
                <a:effectLst/>
                <a:uLnTx/>
                <a:uFillTx/>
                <a:latin typeface="Lucida Sans"/>
                <a:ea typeface="+mn-ea"/>
                <a:cs typeface="Lucida Sans"/>
              </a:rPr>
              <a:t> </a:t>
            </a:r>
            <a:endParaRPr kumimoji="0" sz="1600" b="0" i="0" u="none" strike="noStrike" kern="1200" cap="none" spc="0" normalizeH="0" baseline="33333" noProof="0" dirty="0">
              <a:ln>
                <a:noFill/>
              </a:ln>
              <a:solidFill>
                <a:srgbClr val="005CAB"/>
              </a:solidFill>
              <a:effectLst/>
              <a:uLnTx/>
              <a:uFillTx/>
              <a:latin typeface="Lucida Sans"/>
              <a:ea typeface="+mn-ea"/>
              <a:cs typeface="Lucida Sans"/>
            </a:endParaRPr>
          </a:p>
        </p:txBody>
      </p:sp>
      <p:sp>
        <p:nvSpPr>
          <p:cNvPr id="80" name="object 74">
            <a:extLst>
              <a:ext uri="{FF2B5EF4-FFF2-40B4-BE49-F238E27FC236}">
                <a16:creationId xmlns:a16="http://schemas.microsoft.com/office/drawing/2014/main" id="{57153585-6C5D-4420-B0BE-E93149C2C10F}"/>
              </a:ext>
            </a:extLst>
          </p:cNvPr>
          <p:cNvSpPr txBox="1"/>
          <p:nvPr/>
        </p:nvSpPr>
        <p:spPr>
          <a:xfrm>
            <a:off x="6947279" y="4315108"/>
            <a:ext cx="4579713" cy="116519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lang="en-US" sz="2000" b="1" i="0" u="none" strike="noStrike" kern="1200" cap="none" spc="45" normalizeH="0" baseline="0" noProof="0" dirty="0">
                <a:ln>
                  <a:noFill/>
                </a:ln>
                <a:solidFill>
                  <a:srgbClr val="743B97"/>
                </a:solidFill>
                <a:effectLst/>
                <a:uLnTx/>
                <a:uFillTx/>
                <a:latin typeface="Trebuchet MS"/>
                <a:ea typeface="+mn-ea"/>
                <a:cs typeface="Trebuchet MS"/>
              </a:rPr>
              <a:t>Towel Options to Meet your Needs</a:t>
            </a:r>
            <a:endParaRPr kumimoji="0" sz="2000" b="0" i="0" u="none" strike="noStrike" kern="1200" cap="none" spc="0" normalizeH="0" baseline="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lang="en-US" sz="1600" b="0" i="0" u="none" strike="noStrike" kern="1200" cap="none" spc="-40" normalizeH="0" baseline="0" noProof="0" dirty="0">
                <a:ln>
                  <a:noFill/>
                </a:ln>
                <a:solidFill>
                  <a:srgbClr val="717073"/>
                </a:solidFill>
                <a:effectLst/>
                <a:uLnTx/>
                <a:uFillTx/>
                <a:latin typeface="Lucida Sans"/>
                <a:ea typeface="+mn-ea"/>
                <a:cs typeface="Lucida Sans"/>
              </a:rPr>
              <a:t>Scott® Pro hard roll towel options including  premium quality, maximum productivity or lowest case price. </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sp>
        <p:nvSpPr>
          <p:cNvPr id="81" name="object 28">
            <a:extLst>
              <a:ext uri="{FF2B5EF4-FFF2-40B4-BE49-F238E27FC236}">
                <a16:creationId xmlns:a16="http://schemas.microsoft.com/office/drawing/2014/main" id="{EE4077D3-98FF-4C47-974F-BFD99B7E46E1}"/>
              </a:ext>
            </a:extLst>
          </p:cNvPr>
          <p:cNvSpPr txBox="1"/>
          <p:nvPr/>
        </p:nvSpPr>
        <p:spPr>
          <a:xfrm>
            <a:off x="1619102" y="4315109"/>
            <a:ext cx="3688623" cy="116519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lang="en-US" sz="2000" b="1" i="0" u="none" strike="noStrike" kern="1200" cap="none" spc="0" normalizeH="0" baseline="0" noProof="0" dirty="0">
                <a:ln>
                  <a:noFill/>
                </a:ln>
                <a:solidFill>
                  <a:srgbClr val="743B97"/>
                </a:solidFill>
                <a:effectLst/>
                <a:uLnTx/>
                <a:uFillTx/>
                <a:latin typeface="Trebuchet MS"/>
                <a:ea typeface="+mn-ea"/>
                <a:cs typeface="Trebuchet MS"/>
              </a:rPr>
              <a:t>More Feet per Roll</a:t>
            </a:r>
            <a:endParaRPr kumimoji="0" sz="2000" b="0" i="0" u="none" strike="noStrike" kern="1200" cap="none" spc="0" normalizeH="0" baseline="35353" noProof="0" dirty="0">
              <a:ln>
                <a:noFill/>
              </a:ln>
              <a:solidFill>
                <a:srgbClr val="005CAB"/>
              </a:solidFill>
              <a:effectLst/>
              <a:uLnTx/>
              <a:uFillTx/>
              <a:latin typeface="Trebuchet MS"/>
              <a:ea typeface="+mn-ea"/>
              <a:cs typeface="Trebuchet MS"/>
            </a:endParaRPr>
          </a:p>
          <a:p>
            <a:pPr marL="38100" marR="30480" lvl="0" indent="-635" algn="l" defTabSz="914400" rtl="0" eaLnBrk="1" fontAlgn="auto" latinLnBrk="0" hangingPunct="1">
              <a:lnSpc>
                <a:spcPct val="111100"/>
              </a:lnSpc>
              <a:spcBef>
                <a:spcPts val="125"/>
              </a:spcBef>
              <a:spcAft>
                <a:spcPts val="0"/>
              </a:spcAft>
              <a:buClrTx/>
              <a:buSzTx/>
              <a:buFontTx/>
              <a:buNone/>
              <a:tabLst/>
              <a:defRPr/>
            </a:pPr>
            <a:r>
              <a:rPr kumimoji="0" lang="en-US" sz="1600" b="0" i="0" u="none" strike="noStrike" kern="1200" cap="none" spc="-15" normalizeH="0" baseline="0" noProof="0" dirty="0">
                <a:ln>
                  <a:noFill/>
                </a:ln>
                <a:solidFill>
                  <a:srgbClr val="717073"/>
                </a:solidFill>
                <a:effectLst/>
                <a:uLnTx/>
                <a:uFillTx/>
                <a:latin typeface="Lucida Sans"/>
                <a:ea typeface="+mn-ea"/>
                <a:cs typeface="Lucida Sans"/>
              </a:rPr>
              <a:t>40% more feet on every roll than the leading automatic roll towel system for fewer roll changes</a:t>
            </a:r>
            <a:r>
              <a:rPr kumimoji="0" lang="en-US" sz="1600" b="0" i="0" u="none" strike="noStrike" kern="1200" cap="none" spc="-15" normalizeH="0" baseline="30000" noProof="0" dirty="0">
                <a:ln>
                  <a:noFill/>
                </a:ln>
                <a:solidFill>
                  <a:srgbClr val="717073"/>
                </a:solidFill>
                <a:effectLst/>
                <a:uLnTx/>
                <a:uFillTx/>
                <a:latin typeface="Lucida Sans"/>
                <a:ea typeface="+mn-ea"/>
                <a:cs typeface="Lucida Sans"/>
              </a:rPr>
              <a:t>2</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sp>
        <p:nvSpPr>
          <p:cNvPr id="82" name="Rectangle 81">
            <a:extLst>
              <a:ext uri="{FF2B5EF4-FFF2-40B4-BE49-F238E27FC236}">
                <a16:creationId xmlns:a16="http://schemas.microsoft.com/office/drawing/2014/main" id="{8A557FF1-20CD-4BBA-B24B-1EDD06F29F17}"/>
              </a:ext>
            </a:extLst>
          </p:cNvPr>
          <p:cNvSpPr/>
          <p:nvPr/>
        </p:nvSpPr>
        <p:spPr>
          <a:xfrm>
            <a:off x="0" y="6210255"/>
            <a:ext cx="4961965"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1. KCP Pattern Preference Study,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2. Vs. Scott Pro High Capacity 1150’ HRT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3. Up to 45% faster absorbency vs. GP Pro 89460. Based on 1 lot of data. Third Party Testing, AAL, February 2021</a:t>
            </a:r>
            <a:r>
              <a:rPr kumimoji="0" lang="en-US" sz="700" b="0" i="0" u="none" strike="noStrike" kern="1200" cap="none" spc="0" normalizeH="0" baseline="0" noProof="0" dirty="0">
                <a:ln>
                  <a:noFill/>
                </a:ln>
                <a:solidFill>
                  <a:srgbClr val="005CAB"/>
                </a:solidFill>
                <a:effectLst/>
                <a:uLnTx/>
                <a:uFillTx/>
                <a:latin typeface="Arial" panose="020B0604020202020204"/>
                <a:ea typeface="+mn-ea"/>
                <a:cs typeface="+mn-cs"/>
              </a:rPr>
              <a:t>.</a:t>
            </a:r>
            <a:endPar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1" name="Picture 10" descr="A picture containing text&#10;&#10;Description automatically generated">
            <a:extLst>
              <a:ext uri="{FF2B5EF4-FFF2-40B4-BE49-F238E27FC236}">
                <a16:creationId xmlns:a16="http://schemas.microsoft.com/office/drawing/2014/main" id="{B3FEB74F-5025-400A-BD56-72F5B4A0AB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683" y="1824409"/>
            <a:ext cx="911247" cy="1158635"/>
          </a:xfrm>
          <a:prstGeom prst="rect">
            <a:avLst/>
          </a:prstGeom>
          <a:effectLst>
            <a:outerShdw blurRad="254000" dist="63500" dir="2700000" algn="tl" rotWithShape="0">
              <a:prstClr val="black">
                <a:alpha val="20000"/>
              </a:prstClr>
            </a:outerShdw>
          </a:effectLst>
        </p:spPr>
      </p:pic>
      <p:sp>
        <p:nvSpPr>
          <p:cNvPr id="12" name="TextBox 11">
            <a:extLst>
              <a:ext uri="{FF2B5EF4-FFF2-40B4-BE49-F238E27FC236}">
                <a16:creationId xmlns:a16="http://schemas.microsoft.com/office/drawing/2014/main" id="{BE35E5C0-E6A1-4DB3-9FB9-51D6618B775D}"/>
              </a:ext>
            </a:extLst>
          </p:cNvPr>
          <p:cNvSpPr txBox="1"/>
          <p:nvPr/>
        </p:nvSpPr>
        <p:spPr>
          <a:xfrm>
            <a:off x="4820029" y="2301302"/>
            <a:ext cx="22725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4329B"/>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Get the towels sell sheet </a:t>
            </a:r>
            <a:endParaRPr kumimoji="0" lang="en-US" sz="1400" b="1" i="0" u="none" strike="noStrike" kern="1200" cap="none" spc="0" normalizeH="0" baseline="0" noProof="0" dirty="0">
              <a:ln>
                <a:noFill/>
              </a:ln>
              <a:solidFill>
                <a:srgbClr val="84329B"/>
              </a:solidFill>
              <a:effectLst/>
              <a:uLnTx/>
              <a:uFillTx/>
              <a:latin typeface="Arial" panose="020B0604020202020204"/>
              <a:ea typeface="+mn-ea"/>
              <a:cs typeface="+mn-cs"/>
            </a:endParaRPr>
          </a:p>
        </p:txBody>
      </p:sp>
      <p:pic>
        <p:nvPicPr>
          <p:cNvPr id="4" name="Picture 3" descr="Shape&#10;&#10;Description automatically generated">
            <a:extLst>
              <a:ext uri="{FF2B5EF4-FFF2-40B4-BE49-F238E27FC236}">
                <a16:creationId xmlns:a16="http://schemas.microsoft.com/office/drawing/2014/main" id="{E14616F2-7A0E-4D0D-A493-4CD0149FB8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008" y="3062568"/>
            <a:ext cx="769736" cy="873589"/>
          </a:xfrm>
          <a:prstGeom prst="rect">
            <a:avLst/>
          </a:prstGeom>
        </p:spPr>
      </p:pic>
      <p:pic>
        <p:nvPicPr>
          <p:cNvPr id="6" name="Picture 5">
            <a:extLst>
              <a:ext uri="{FF2B5EF4-FFF2-40B4-BE49-F238E27FC236}">
                <a16:creationId xmlns:a16="http://schemas.microsoft.com/office/drawing/2014/main" id="{ED5B30AF-2617-45DB-A239-A3C8DA2985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008" y="4507411"/>
            <a:ext cx="789807" cy="891911"/>
          </a:xfrm>
          <a:prstGeom prst="rect">
            <a:avLst/>
          </a:prstGeom>
        </p:spPr>
      </p:pic>
      <p:sp>
        <p:nvSpPr>
          <p:cNvPr id="17" name="Oval 16">
            <a:extLst>
              <a:ext uri="{FF2B5EF4-FFF2-40B4-BE49-F238E27FC236}">
                <a16:creationId xmlns:a16="http://schemas.microsoft.com/office/drawing/2014/main" id="{E2536C79-ABB0-4538-9FD5-402133DF0192}"/>
              </a:ext>
            </a:extLst>
          </p:cNvPr>
          <p:cNvSpPr/>
          <p:nvPr/>
        </p:nvSpPr>
        <p:spPr>
          <a:xfrm>
            <a:off x="6096000" y="4478447"/>
            <a:ext cx="801094" cy="80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8" name="Picture 4" descr="Options Icons - Free Download, PNG and SVG">
            <a:extLst>
              <a:ext uri="{FF2B5EF4-FFF2-40B4-BE49-F238E27FC236}">
                <a16:creationId xmlns:a16="http://schemas.microsoft.com/office/drawing/2014/main" id="{D3D739B5-53FD-4221-965A-858628A22731}"/>
              </a:ext>
            </a:extLst>
          </p:cNvPr>
          <p:cNvPicPr>
            <a:picLocks noChangeAspect="1" noChangeArrowheads="1"/>
          </p:cNvPicPr>
          <p:nvPr/>
        </p:nvPicPr>
        <p:blipFill>
          <a:blip r:embed="rId7" cstate="print">
            <a:biLevel thresh="25000"/>
            <a:extLst>
              <a:ext uri="{28A0092B-C50C-407E-A947-70E740481C1C}">
                <a14:useLocalDpi xmlns:a14="http://schemas.microsoft.com/office/drawing/2010/main" val="0"/>
              </a:ext>
            </a:extLst>
          </a:blip>
          <a:srcRect/>
          <a:stretch>
            <a:fillRect/>
          </a:stretch>
        </p:blipFill>
        <p:spPr bwMode="auto">
          <a:xfrm>
            <a:off x="6187018" y="4573199"/>
            <a:ext cx="619058" cy="61905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object 292">
            <a:extLst>
              <a:ext uri="{FF2B5EF4-FFF2-40B4-BE49-F238E27FC236}">
                <a16:creationId xmlns:a16="http://schemas.microsoft.com/office/drawing/2014/main" id="{D5A4B663-8BE2-4F27-99FE-2D43091CD906}"/>
              </a:ext>
            </a:extLst>
          </p:cNvPr>
          <p:cNvGrpSpPr/>
          <p:nvPr/>
        </p:nvGrpSpPr>
        <p:grpSpPr>
          <a:xfrm>
            <a:off x="6187018" y="3121452"/>
            <a:ext cx="760262" cy="873589"/>
            <a:chOff x="685798" y="8326415"/>
            <a:chExt cx="541655" cy="619760"/>
          </a:xfrm>
        </p:grpSpPr>
        <p:sp>
          <p:nvSpPr>
            <p:cNvPr id="20" name="object 293">
              <a:extLst>
                <a:ext uri="{FF2B5EF4-FFF2-40B4-BE49-F238E27FC236}">
                  <a16:creationId xmlns:a16="http://schemas.microsoft.com/office/drawing/2014/main" id="{A5E7ECE5-53B3-47CE-B28F-F98D13F73112}"/>
                </a:ext>
              </a:extLst>
            </p:cNvPr>
            <p:cNvSpPr/>
            <p:nvPr/>
          </p:nvSpPr>
          <p:spPr>
            <a:xfrm>
              <a:off x="692148" y="8332765"/>
              <a:ext cx="528955" cy="607060"/>
            </a:xfrm>
            <a:custGeom>
              <a:avLst/>
              <a:gdLst/>
              <a:ahLst/>
              <a:cxnLst/>
              <a:rect l="l" t="t" r="r" b="b"/>
              <a:pathLst>
                <a:path w="528955" h="607059">
                  <a:moveTo>
                    <a:pt x="448779" y="0"/>
                  </a:moveTo>
                  <a:lnTo>
                    <a:pt x="79768" y="0"/>
                  </a:lnTo>
                  <a:lnTo>
                    <a:pt x="48745" y="6279"/>
                  </a:lnTo>
                  <a:lnTo>
                    <a:pt x="23387" y="23391"/>
                  </a:lnTo>
                  <a:lnTo>
                    <a:pt x="6277" y="48750"/>
                  </a:lnTo>
                  <a:lnTo>
                    <a:pt x="0" y="79768"/>
                  </a:lnTo>
                  <a:lnTo>
                    <a:pt x="0" y="140017"/>
                  </a:lnTo>
                  <a:lnTo>
                    <a:pt x="0" y="178600"/>
                  </a:lnTo>
                  <a:lnTo>
                    <a:pt x="0" y="527151"/>
                  </a:lnTo>
                  <a:lnTo>
                    <a:pt x="6277" y="558167"/>
                  </a:lnTo>
                  <a:lnTo>
                    <a:pt x="23387" y="583522"/>
                  </a:lnTo>
                  <a:lnTo>
                    <a:pt x="48745" y="600630"/>
                  </a:lnTo>
                  <a:lnTo>
                    <a:pt x="79768" y="606907"/>
                  </a:lnTo>
                  <a:lnTo>
                    <a:pt x="448779" y="606907"/>
                  </a:lnTo>
                  <a:lnTo>
                    <a:pt x="479797" y="600630"/>
                  </a:lnTo>
                  <a:lnTo>
                    <a:pt x="505156" y="583522"/>
                  </a:lnTo>
                  <a:lnTo>
                    <a:pt x="522269" y="558167"/>
                  </a:lnTo>
                  <a:lnTo>
                    <a:pt x="528548" y="527151"/>
                  </a:lnTo>
                  <a:lnTo>
                    <a:pt x="528548" y="178600"/>
                  </a:lnTo>
                  <a:lnTo>
                    <a:pt x="528548" y="140017"/>
                  </a:lnTo>
                  <a:lnTo>
                    <a:pt x="528548" y="79768"/>
                  </a:lnTo>
                  <a:lnTo>
                    <a:pt x="522164" y="48750"/>
                  </a:lnTo>
                  <a:lnTo>
                    <a:pt x="505018" y="23391"/>
                  </a:lnTo>
                  <a:lnTo>
                    <a:pt x="479696" y="6279"/>
                  </a:lnTo>
                  <a:lnTo>
                    <a:pt x="448779" y="0"/>
                  </a:lnTo>
                  <a:close/>
                </a:path>
              </a:pathLst>
            </a:custGeom>
            <a:ln w="12700">
              <a:solidFill>
                <a:srgbClr val="753C9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5CAB"/>
                </a:solidFill>
                <a:effectLst/>
                <a:uLnTx/>
                <a:uFillTx/>
                <a:latin typeface="Arial" panose="020B0604020202020204"/>
                <a:ea typeface="+mn-ea"/>
                <a:cs typeface="+mn-cs"/>
              </a:endParaRPr>
            </a:p>
          </p:txBody>
        </p:sp>
        <p:pic>
          <p:nvPicPr>
            <p:cNvPr id="21" name="object 294">
              <a:extLst>
                <a:ext uri="{FF2B5EF4-FFF2-40B4-BE49-F238E27FC236}">
                  <a16:creationId xmlns:a16="http://schemas.microsoft.com/office/drawing/2014/main" id="{75D36179-BB48-4BF7-A69E-F7A90602F378}"/>
                </a:ext>
              </a:extLst>
            </p:cNvPr>
            <p:cNvPicPr/>
            <p:nvPr/>
          </p:nvPicPr>
          <p:blipFill>
            <a:blip r:embed="rId8" cstate="print"/>
            <a:stretch>
              <a:fillRect/>
            </a:stretch>
          </p:blipFill>
          <p:spPr>
            <a:xfrm>
              <a:off x="883060" y="8454222"/>
              <a:ext cx="146723" cy="175602"/>
            </a:xfrm>
            <a:prstGeom prst="rect">
              <a:avLst/>
            </a:prstGeom>
          </p:spPr>
        </p:pic>
        <p:sp>
          <p:nvSpPr>
            <p:cNvPr id="22" name="object 295">
              <a:extLst>
                <a:ext uri="{FF2B5EF4-FFF2-40B4-BE49-F238E27FC236}">
                  <a16:creationId xmlns:a16="http://schemas.microsoft.com/office/drawing/2014/main" id="{9A78D220-8128-49B1-8769-9D3997B66AD2}"/>
                </a:ext>
              </a:extLst>
            </p:cNvPr>
            <p:cNvSpPr/>
            <p:nvPr/>
          </p:nvSpPr>
          <p:spPr>
            <a:xfrm>
              <a:off x="756551" y="8590762"/>
              <a:ext cx="400050" cy="227965"/>
            </a:xfrm>
            <a:custGeom>
              <a:avLst/>
              <a:gdLst/>
              <a:ahLst/>
              <a:cxnLst/>
              <a:rect l="l" t="t" r="r" b="b"/>
              <a:pathLst>
                <a:path w="400050" h="227965">
                  <a:moveTo>
                    <a:pt x="399719" y="120523"/>
                  </a:moveTo>
                  <a:lnTo>
                    <a:pt x="398538" y="114249"/>
                  </a:lnTo>
                  <a:lnTo>
                    <a:pt x="393585" y="110007"/>
                  </a:lnTo>
                  <a:lnTo>
                    <a:pt x="386537" y="110667"/>
                  </a:lnTo>
                  <a:lnTo>
                    <a:pt x="220510" y="200609"/>
                  </a:lnTo>
                  <a:lnTo>
                    <a:pt x="213601" y="205371"/>
                  </a:lnTo>
                  <a:lnTo>
                    <a:pt x="206387" y="208254"/>
                  </a:lnTo>
                  <a:lnTo>
                    <a:pt x="199402" y="209435"/>
                  </a:lnTo>
                  <a:lnTo>
                    <a:pt x="192874" y="207899"/>
                  </a:lnTo>
                  <a:lnTo>
                    <a:pt x="186639" y="204812"/>
                  </a:lnTo>
                  <a:lnTo>
                    <a:pt x="13195" y="110667"/>
                  </a:lnTo>
                  <a:lnTo>
                    <a:pt x="6146" y="110007"/>
                  </a:lnTo>
                  <a:lnTo>
                    <a:pt x="1193" y="114249"/>
                  </a:lnTo>
                  <a:lnTo>
                    <a:pt x="0" y="120523"/>
                  </a:lnTo>
                  <a:lnTo>
                    <a:pt x="4254" y="125971"/>
                  </a:lnTo>
                  <a:lnTo>
                    <a:pt x="174853" y="218389"/>
                  </a:lnTo>
                  <a:lnTo>
                    <a:pt x="182346" y="223596"/>
                  </a:lnTo>
                  <a:lnTo>
                    <a:pt x="190144" y="226060"/>
                  </a:lnTo>
                  <a:lnTo>
                    <a:pt x="199529" y="227457"/>
                  </a:lnTo>
                  <a:lnTo>
                    <a:pt x="208229" y="226047"/>
                  </a:lnTo>
                  <a:lnTo>
                    <a:pt x="216535" y="222745"/>
                  </a:lnTo>
                  <a:lnTo>
                    <a:pt x="395478" y="125971"/>
                  </a:lnTo>
                  <a:lnTo>
                    <a:pt x="399719" y="120523"/>
                  </a:lnTo>
                  <a:close/>
                </a:path>
                <a:path w="400050" h="227965">
                  <a:moveTo>
                    <a:pt x="399719" y="67360"/>
                  </a:moveTo>
                  <a:lnTo>
                    <a:pt x="398538" y="61074"/>
                  </a:lnTo>
                  <a:lnTo>
                    <a:pt x="393585" y="56832"/>
                  </a:lnTo>
                  <a:lnTo>
                    <a:pt x="386537" y="57505"/>
                  </a:lnTo>
                  <a:lnTo>
                    <a:pt x="220510" y="147447"/>
                  </a:lnTo>
                  <a:lnTo>
                    <a:pt x="213601" y="152209"/>
                  </a:lnTo>
                  <a:lnTo>
                    <a:pt x="206387" y="155092"/>
                  </a:lnTo>
                  <a:lnTo>
                    <a:pt x="199402" y="156260"/>
                  </a:lnTo>
                  <a:lnTo>
                    <a:pt x="192874" y="154736"/>
                  </a:lnTo>
                  <a:lnTo>
                    <a:pt x="186639" y="151650"/>
                  </a:lnTo>
                  <a:lnTo>
                    <a:pt x="13195" y="57505"/>
                  </a:lnTo>
                  <a:lnTo>
                    <a:pt x="6146" y="56832"/>
                  </a:lnTo>
                  <a:lnTo>
                    <a:pt x="1193" y="61074"/>
                  </a:lnTo>
                  <a:lnTo>
                    <a:pt x="0" y="67360"/>
                  </a:lnTo>
                  <a:lnTo>
                    <a:pt x="4254" y="72809"/>
                  </a:lnTo>
                  <a:lnTo>
                    <a:pt x="174853" y="165227"/>
                  </a:lnTo>
                  <a:lnTo>
                    <a:pt x="182346" y="170434"/>
                  </a:lnTo>
                  <a:lnTo>
                    <a:pt x="190144" y="172897"/>
                  </a:lnTo>
                  <a:lnTo>
                    <a:pt x="199529" y="174282"/>
                  </a:lnTo>
                  <a:lnTo>
                    <a:pt x="208229" y="172872"/>
                  </a:lnTo>
                  <a:lnTo>
                    <a:pt x="216535" y="169583"/>
                  </a:lnTo>
                  <a:lnTo>
                    <a:pt x="395478" y="72809"/>
                  </a:lnTo>
                  <a:lnTo>
                    <a:pt x="399719" y="67360"/>
                  </a:lnTo>
                  <a:close/>
                </a:path>
                <a:path w="400050" h="227965">
                  <a:moveTo>
                    <a:pt x="399732" y="10515"/>
                  </a:moveTo>
                  <a:lnTo>
                    <a:pt x="398538" y="4241"/>
                  </a:lnTo>
                  <a:lnTo>
                    <a:pt x="393573" y="0"/>
                  </a:lnTo>
                  <a:lnTo>
                    <a:pt x="386537" y="660"/>
                  </a:lnTo>
                  <a:lnTo>
                    <a:pt x="220510" y="90601"/>
                  </a:lnTo>
                  <a:lnTo>
                    <a:pt x="213601" y="95364"/>
                  </a:lnTo>
                  <a:lnTo>
                    <a:pt x="206387" y="98247"/>
                  </a:lnTo>
                  <a:lnTo>
                    <a:pt x="199402" y="99428"/>
                  </a:lnTo>
                  <a:lnTo>
                    <a:pt x="192874" y="97891"/>
                  </a:lnTo>
                  <a:lnTo>
                    <a:pt x="186651" y="94805"/>
                  </a:lnTo>
                  <a:lnTo>
                    <a:pt x="13195" y="660"/>
                  </a:lnTo>
                  <a:lnTo>
                    <a:pt x="6146" y="0"/>
                  </a:lnTo>
                  <a:lnTo>
                    <a:pt x="1193" y="4241"/>
                  </a:lnTo>
                  <a:lnTo>
                    <a:pt x="0" y="10515"/>
                  </a:lnTo>
                  <a:lnTo>
                    <a:pt x="4254" y="15963"/>
                  </a:lnTo>
                  <a:lnTo>
                    <a:pt x="174853" y="108381"/>
                  </a:lnTo>
                  <a:lnTo>
                    <a:pt x="182346" y="113588"/>
                  </a:lnTo>
                  <a:lnTo>
                    <a:pt x="190157" y="116052"/>
                  </a:lnTo>
                  <a:lnTo>
                    <a:pt x="199542" y="117449"/>
                  </a:lnTo>
                  <a:lnTo>
                    <a:pt x="208229" y="116039"/>
                  </a:lnTo>
                  <a:lnTo>
                    <a:pt x="216522" y="112750"/>
                  </a:lnTo>
                  <a:lnTo>
                    <a:pt x="395490" y="15963"/>
                  </a:lnTo>
                  <a:lnTo>
                    <a:pt x="399732" y="10515"/>
                  </a:lnTo>
                  <a:close/>
                </a:path>
              </a:pathLst>
            </a:custGeom>
            <a:solidFill>
              <a:srgbClr val="753C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5CAB"/>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670636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D6BB3B-FD95-5949-B222-A52A87949F47}"/>
              </a:ext>
            </a:extLst>
          </p:cNvPr>
          <p:cNvSpPr/>
          <p:nvPr/>
        </p:nvSpPr>
        <p:spPr>
          <a:xfrm>
            <a:off x="0" y="1739556"/>
            <a:ext cx="4047313" cy="2794344"/>
          </a:xfrm>
          <a:prstGeom prst="rect">
            <a:avLst/>
          </a:prstGeom>
          <a:gradFill>
            <a:gsLst>
              <a:gs pos="0">
                <a:schemeClr val="bg1">
                  <a:lumMod val="85000"/>
                </a:schemeClr>
              </a:gs>
              <a:gs pos="59000">
                <a:schemeClr val="bg1">
                  <a:lumMod val="85000"/>
                  <a:alpha val="5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05C48B02-0643-5A4B-AF90-4C665C4F47EE}"/>
              </a:ext>
            </a:extLst>
          </p:cNvPr>
          <p:cNvSpPr/>
          <p:nvPr/>
        </p:nvSpPr>
        <p:spPr>
          <a:xfrm>
            <a:off x="4072343" y="1739556"/>
            <a:ext cx="4047313" cy="2794344"/>
          </a:xfrm>
          <a:prstGeom prst="rect">
            <a:avLst/>
          </a:prstGeom>
          <a:gradFill>
            <a:gsLst>
              <a:gs pos="0">
                <a:schemeClr val="tx1">
                  <a:lumMod val="20000"/>
                  <a:lumOff val="80000"/>
                </a:schemeClr>
              </a:gs>
              <a:gs pos="59000">
                <a:schemeClr val="tx1">
                  <a:lumMod val="20000"/>
                  <a:lumOff val="80000"/>
                  <a:alpha val="5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192B664-AD78-4389-ACEB-A8B2A1C95511}"/>
              </a:ext>
            </a:extLst>
          </p:cNvPr>
          <p:cNvSpPr txBox="1"/>
          <p:nvPr/>
        </p:nvSpPr>
        <p:spPr>
          <a:xfrm>
            <a:off x="0" y="1927889"/>
            <a:ext cx="4045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alpha val="70000"/>
                  </a:srgbClr>
                </a:solidFill>
                <a:effectLst/>
                <a:uLnTx/>
                <a:uFillTx/>
                <a:latin typeface="Arial" panose="020B0604020202020204"/>
                <a:ea typeface="+mn-ea"/>
                <a:cs typeface="+mn-cs"/>
              </a:rPr>
              <a:t>Productivity</a:t>
            </a:r>
          </a:p>
        </p:txBody>
      </p:sp>
      <p:sp>
        <p:nvSpPr>
          <p:cNvPr id="18" name="Rounded Rectangle 17">
            <a:extLst>
              <a:ext uri="{FF2B5EF4-FFF2-40B4-BE49-F238E27FC236}">
                <a16:creationId xmlns:a16="http://schemas.microsoft.com/office/drawing/2014/main" id="{23FA851C-3579-1441-9A0E-F84BC5558586}"/>
              </a:ext>
            </a:extLst>
          </p:cNvPr>
          <p:cNvSpPr/>
          <p:nvPr/>
        </p:nvSpPr>
        <p:spPr>
          <a:xfrm>
            <a:off x="535024" y="2396709"/>
            <a:ext cx="7252832" cy="1042615"/>
          </a:xfrm>
          <a:prstGeom prst="roundRect">
            <a:avLst/>
          </a:prstGeom>
          <a:solidFill>
            <a:schemeClr val="bg1">
              <a:alpha val="48000"/>
            </a:schemeClr>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1" name="Picture 30" descr="Shape, circle&#10;&#10;Description automatically generated">
            <a:extLst>
              <a:ext uri="{FF2B5EF4-FFF2-40B4-BE49-F238E27FC236}">
                <a16:creationId xmlns:a16="http://schemas.microsoft.com/office/drawing/2014/main" id="{C487632A-8864-2F45-A556-31A26D1D8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1495" y="1984110"/>
            <a:ext cx="918681" cy="918681"/>
          </a:xfrm>
          <a:prstGeom prst="rect">
            <a:avLst/>
          </a:prstGeom>
        </p:spPr>
      </p:pic>
      <p:sp>
        <p:nvSpPr>
          <p:cNvPr id="29" name="Rectangle 28">
            <a:extLst>
              <a:ext uri="{FF2B5EF4-FFF2-40B4-BE49-F238E27FC236}">
                <a16:creationId xmlns:a16="http://schemas.microsoft.com/office/drawing/2014/main" id="{D41E344A-2F96-DE41-8A39-EADE74C68BD8}"/>
              </a:ext>
            </a:extLst>
          </p:cNvPr>
          <p:cNvSpPr/>
          <p:nvPr/>
        </p:nvSpPr>
        <p:spPr>
          <a:xfrm>
            <a:off x="8144687" y="1739556"/>
            <a:ext cx="4047313" cy="2794344"/>
          </a:xfrm>
          <a:prstGeom prst="rect">
            <a:avLst/>
          </a:prstGeom>
          <a:gradFill>
            <a:gsLst>
              <a:gs pos="0">
                <a:schemeClr val="accent1">
                  <a:lumMod val="20000"/>
                  <a:lumOff val="80000"/>
                </a:schemeClr>
              </a:gs>
              <a:gs pos="59000">
                <a:schemeClr val="accent1">
                  <a:lumMod val="20000"/>
                  <a:lumOff val="80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D9289D0-6911-4FCE-8B25-3EDC74BE16BC}"/>
              </a:ext>
            </a:extLst>
          </p:cNvPr>
          <p:cNvSpPr>
            <a:spLocks noGrp="1"/>
          </p:cNvSpPr>
          <p:nvPr>
            <p:ph type="title"/>
          </p:nvPr>
        </p:nvSpPr>
        <p:spPr/>
        <p:txBody>
          <a:bodyPr>
            <a:normAutofit/>
          </a:bodyPr>
          <a:lstStyle/>
          <a:p>
            <a:r>
              <a:rPr lang="en-US" sz="4000" dirty="0"/>
              <a:t>Selecting the Towel that’s </a:t>
            </a:r>
            <a:br>
              <a:rPr lang="en-US" sz="4000" dirty="0"/>
            </a:br>
            <a:r>
              <a:rPr lang="en-US" sz="4000" dirty="0"/>
              <a:t>Best for Your Facility</a:t>
            </a:r>
          </a:p>
        </p:txBody>
      </p:sp>
      <p:sp>
        <p:nvSpPr>
          <p:cNvPr id="15" name="Content Placeholder 14">
            <a:extLst>
              <a:ext uri="{FF2B5EF4-FFF2-40B4-BE49-F238E27FC236}">
                <a16:creationId xmlns:a16="http://schemas.microsoft.com/office/drawing/2014/main" id="{3FDDF1FC-7742-754D-A77C-B5EFAA53A1DF}"/>
              </a:ext>
            </a:extLst>
          </p:cNvPr>
          <p:cNvSpPr>
            <a:spLocks noGrp="1"/>
          </p:cNvSpPr>
          <p:nvPr>
            <p:ph idx="1"/>
          </p:nvPr>
        </p:nvSpPr>
        <p:spPr>
          <a:xfrm>
            <a:off x="693173" y="4683167"/>
            <a:ext cx="9078665" cy="4351338"/>
          </a:xfrm>
        </p:spPr>
        <p:txBody>
          <a:bodyPr>
            <a:normAutofit/>
          </a:bodyPr>
          <a:lstStyle/>
          <a:p>
            <a:pPr marL="176213" indent="-176213">
              <a:spcBef>
                <a:spcPts val="400"/>
              </a:spcBef>
            </a:pPr>
            <a:r>
              <a:rPr lang="en-US" sz="1400" dirty="0">
                <a:solidFill>
                  <a:srgbClr val="1A3560"/>
                </a:solidFill>
              </a:rPr>
              <a:t>This dispenser works across all 4 towels.</a:t>
            </a:r>
          </a:p>
          <a:p>
            <a:pPr marL="176213" indent="-176213">
              <a:spcBef>
                <a:spcPts val="400"/>
              </a:spcBef>
            </a:pPr>
            <a:r>
              <a:rPr lang="en-US" sz="1400" dirty="0">
                <a:solidFill>
                  <a:srgbClr val="1A3560"/>
                </a:solidFill>
              </a:rPr>
              <a:t>Proprietary Absorbency Pockets mean users can take less towels to dry their hands thoroughly. </a:t>
            </a:r>
          </a:p>
          <a:p>
            <a:pPr marL="176213" indent="-176213">
              <a:spcBef>
                <a:spcPts val="400"/>
              </a:spcBef>
            </a:pPr>
            <a:r>
              <a:rPr lang="en-US" sz="1400" dirty="0">
                <a:solidFill>
                  <a:srgbClr val="1A3560"/>
                </a:solidFill>
              </a:rPr>
              <a:t>Faster Absorbency vs. Competitive HRTs </a:t>
            </a:r>
          </a:p>
        </p:txBody>
      </p:sp>
      <p:sp>
        <p:nvSpPr>
          <p:cNvPr id="4" name="TextBox 3">
            <a:extLst>
              <a:ext uri="{FF2B5EF4-FFF2-40B4-BE49-F238E27FC236}">
                <a16:creationId xmlns:a16="http://schemas.microsoft.com/office/drawing/2014/main" id="{135DE812-B798-46CB-91D1-A194F308AB7A}"/>
              </a:ext>
            </a:extLst>
          </p:cNvPr>
          <p:cNvSpPr txBox="1"/>
          <p:nvPr/>
        </p:nvSpPr>
        <p:spPr>
          <a:xfrm>
            <a:off x="838200" y="2578140"/>
            <a:ext cx="2743200" cy="685800"/>
          </a:xfrm>
          <a:prstGeom prst="rect">
            <a:avLst/>
          </a:prstGeom>
          <a:solidFill>
            <a:schemeClr val="bg1">
              <a:lumMod val="50000"/>
            </a:schemeClr>
          </a:solidFill>
          <a:ln>
            <a:solidFill>
              <a:schemeClr val="bg1"/>
            </a:solidFill>
          </a:ln>
        </p:spPr>
        <p:txBody>
          <a:bodyPr wrap="square" lIns="18288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HRT SKU 1150’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For those looking to maximize productivity – our highest capacity towel </a:t>
            </a:r>
          </a:p>
        </p:txBody>
      </p:sp>
      <p:sp>
        <p:nvSpPr>
          <p:cNvPr id="5" name="TextBox 4">
            <a:extLst>
              <a:ext uri="{FF2B5EF4-FFF2-40B4-BE49-F238E27FC236}">
                <a16:creationId xmlns:a16="http://schemas.microsoft.com/office/drawing/2014/main" id="{54947D79-94F9-409D-A2EC-7104DAE4406F}"/>
              </a:ext>
            </a:extLst>
          </p:cNvPr>
          <p:cNvSpPr txBox="1"/>
          <p:nvPr/>
        </p:nvSpPr>
        <p:spPr>
          <a:xfrm>
            <a:off x="8679710" y="2578140"/>
            <a:ext cx="2977266" cy="685800"/>
          </a:xfrm>
          <a:prstGeom prst="rect">
            <a:avLst/>
          </a:prstGeom>
          <a:solidFill>
            <a:schemeClr val="accent1"/>
          </a:solidFill>
          <a:ln>
            <a:solidFill>
              <a:schemeClr val="bg1"/>
            </a:solidFill>
          </a:ln>
        </p:spPr>
        <p:txBody>
          <a:bodyPr wrap="square" lIns="18288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HRT 700’ Pro Plus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Premium: best absorbency  </a:t>
            </a:r>
          </a:p>
        </p:txBody>
      </p:sp>
      <p:sp>
        <p:nvSpPr>
          <p:cNvPr id="6" name="TextBox 5">
            <a:extLst>
              <a:ext uri="{FF2B5EF4-FFF2-40B4-BE49-F238E27FC236}">
                <a16:creationId xmlns:a16="http://schemas.microsoft.com/office/drawing/2014/main" id="{31517C01-806C-4073-A716-A3ED58C49C92}"/>
              </a:ext>
            </a:extLst>
          </p:cNvPr>
          <p:cNvSpPr txBox="1"/>
          <p:nvPr/>
        </p:nvSpPr>
        <p:spPr>
          <a:xfrm>
            <a:off x="4724399" y="2578140"/>
            <a:ext cx="2743200" cy="685800"/>
          </a:xfrm>
          <a:prstGeom prst="rect">
            <a:avLst/>
          </a:prstGeom>
          <a:solidFill>
            <a:schemeClr val="tx1"/>
          </a:solidFill>
          <a:ln>
            <a:solidFill>
              <a:schemeClr val="bg1"/>
            </a:solidFill>
          </a:ln>
        </p:spPr>
        <p:txBody>
          <a:bodyPr wrap="square" lIns="18288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HRT 700’ HRT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Quality towel at a low case price </a:t>
            </a:r>
          </a:p>
        </p:txBody>
      </p:sp>
      <p:sp>
        <p:nvSpPr>
          <p:cNvPr id="7" name="TextBox 6">
            <a:extLst>
              <a:ext uri="{FF2B5EF4-FFF2-40B4-BE49-F238E27FC236}">
                <a16:creationId xmlns:a16="http://schemas.microsoft.com/office/drawing/2014/main" id="{74CFF0B9-ADF5-45A5-B7AD-283C2C7FAF6D}"/>
              </a:ext>
            </a:extLst>
          </p:cNvPr>
          <p:cNvSpPr txBox="1"/>
          <p:nvPr/>
        </p:nvSpPr>
        <p:spPr>
          <a:xfrm>
            <a:off x="838200" y="3643712"/>
            <a:ext cx="2743200" cy="685800"/>
          </a:xfrm>
          <a:prstGeom prst="rect">
            <a:avLst/>
          </a:prstGeom>
          <a:solidFill>
            <a:schemeClr val="bg1">
              <a:lumMod val="50000"/>
            </a:schemeClr>
          </a:solidFill>
          <a:ln>
            <a:solidFill>
              <a:schemeClr val="bg1"/>
            </a:solidFill>
          </a:ln>
        </p:spPr>
        <p:txBody>
          <a:bodyPr wrap="square" lIns="18288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HRT 900’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Plain White high-capacity hard roll towel </a:t>
            </a:r>
          </a:p>
        </p:txBody>
      </p:sp>
      <p:sp>
        <p:nvSpPr>
          <p:cNvPr id="11" name="TextBox 10">
            <a:extLst>
              <a:ext uri="{FF2B5EF4-FFF2-40B4-BE49-F238E27FC236}">
                <a16:creationId xmlns:a16="http://schemas.microsoft.com/office/drawing/2014/main" id="{9D784ED4-D5D3-4CE7-9B5B-2EF18D4EBEFE}"/>
              </a:ext>
            </a:extLst>
          </p:cNvPr>
          <p:cNvSpPr txBox="1"/>
          <p:nvPr/>
        </p:nvSpPr>
        <p:spPr>
          <a:xfrm>
            <a:off x="4070265" y="1927889"/>
            <a:ext cx="404591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CAB"/>
                </a:solidFill>
                <a:effectLst/>
                <a:uLnTx/>
                <a:uFillTx/>
                <a:latin typeface="Arial" panose="020B0604020202020204"/>
                <a:ea typeface="+mn-ea"/>
                <a:cs typeface="+mn-cs"/>
              </a:rPr>
              <a:t>Price  </a:t>
            </a:r>
          </a:p>
        </p:txBody>
      </p:sp>
      <p:sp>
        <p:nvSpPr>
          <p:cNvPr id="12" name="TextBox 11">
            <a:extLst>
              <a:ext uri="{FF2B5EF4-FFF2-40B4-BE49-F238E27FC236}">
                <a16:creationId xmlns:a16="http://schemas.microsoft.com/office/drawing/2014/main" id="{924D520C-0F31-489E-B33C-E55F96F6C102}"/>
              </a:ext>
            </a:extLst>
          </p:cNvPr>
          <p:cNvSpPr txBox="1"/>
          <p:nvPr/>
        </p:nvSpPr>
        <p:spPr>
          <a:xfrm>
            <a:off x="8139127" y="1927889"/>
            <a:ext cx="405287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329B"/>
                </a:solidFill>
                <a:effectLst/>
                <a:uLnTx/>
                <a:uFillTx/>
                <a:latin typeface="Arial" panose="020B0604020202020204"/>
                <a:ea typeface="+mn-ea"/>
                <a:cs typeface="+mn-cs"/>
              </a:rPr>
              <a:t>Performance</a:t>
            </a:r>
          </a:p>
        </p:txBody>
      </p:sp>
      <p:pic>
        <p:nvPicPr>
          <p:cNvPr id="14" name="Picture 13" descr="A picture containing monitor, indoor, toaster, black&#10;&#10;Description automatically generated">
            <a:extLst>
              <a:ext uri="{FF2B5EF4-FFF2-40B4-BE49-F238E27FC236}">
                <a16:creationId xmlns:a16="http://schemas.microsoft.com/office/drawing/2014/main" id="{5CD3BCA4-4A8C-40C7-8652-B1F6832457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48660" y="3940313"/>
            <a:ext cx="1787886" cy="2207267"/>
          </a:xfrm>
          <a:prstGeom prst="rect">
            <a:avLst/>
          </a:prstGeom>
          <a:effectLst>
            <a:outerShdw blurRad="190500" dist="38100" dir="2700000" algn="tl" rotWithShape="0">
              <a:prstClr val="black">
                <a:alpha val="30000"/>
              </a:prstClr>
            </a:outerShdw>
          </a:effectLst>
        </p:spPr>
      </p:pic>
      <p:sp>
        <p:nvSpPr>
          <p:cNvPr id="16" name="Slide Number Placeholder 9">
            <a:extLst>
              <a:ext uri="{FF2B5EF4-FFF2-40B4-BE49-F238E27FC236}">
                <a16:creationId xmlns:a16="http://schemas.microsoft.com/office/drawing/2014/main" id="{49C38B3F-125A-3041-A01A-EA9A73270A6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56F12-D6E7-40AD-926D-63B5A856955A}" type="slidenum">
              <a:rPr kumimoji="0" lang="en-US" sz="1200" b="0" i="0" u="none" strike="noStrike" kern="1200" cap="none" spc="0" normalizeH="0" baseline="0" noProof="0" smtClean="0">
                <a:ln>
                  <a:noFill/>
                </a:ln>
                <a:solidFill>
                  <a:srgbClr val="005CAB">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5CAB">
                  <a:tint val="75000"/>
                </a:srgbClr>
              </a:solidFill>
              <a:effectLst/>
              <a:uLnTx/>
              <a:uFillTx/>
              <a:latin typeface="Arial" panose="020B0604020202020204"/>
              <a:ea typeface="+mn-ea"/>
              <a:cs typeface="+mn-cs"/>
            </a:endParaRPr>
          </a:p>
        </p:txBody>
      </p:sp>
      <p:pic>
        <p:nvPicPr>
          <p:cNvPr id="17" name="Picture 16" descr="A picture containing text&#10;&#10;Description automatically generated">
            <a:extLst>
              <a:ext uri="{FF2B5EF4-FFF2-40B4-BE49-F238E27FC236}">
                <a16:creationId xmlns:a16="http://schemas.microsoft.com/office/drawing/2014/main" id="{20F81AE7-A2F1-9347-86FD-30A9D818A1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50989" y="4563926"/>
            <a:ext cx="1016423" cy="1408262"/>
          </a:xfrm>
          <a:prstGeom prst="rect">
            <a:avLst/>
          </a:prstGeom>
          <a:effectLst>
            <a:outerShdw blurRad="190500" dist="38100" dir="2700000" algn="tl" rotWithShape="0">
              <a:prstClr val="black">
                <a:alpha val="30000"/>
              </a:prstClr>
            </a:outerShdw>
          </a:effectLst>
        </p:spPr>
      </p:pic>
      <p:sp>
        <p:nvSpPr>
          <p:cNvPr id="24" name="Explosion 2 23">
            <a:extLst>
              <a:ext uri="{FF2B5EF4-FFF2-40B4-BE49-F238E27FC236}">
                <a16:creationId xmlns:a16="http://schemas.microsoft.com/office/drawing/2014/main" id="{00589B39-F2C2-1048-8BFB-A604CAEE7553}"/>
              </a:ext>
            </a:extLst>
          </p:cNvPr>
          <p:cNvSpPr/>
          <p:nvPr/>
        </p:nvSpPr>
        <p:spPr>
          <a:xfrm>
            <a:off x="6599769" y="2013815"/>
            <a:ext cx="1516406" cy="799915"/>
          </a:xfrm>
          <a:prstGeom prst="irregularSeal2">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NEW</a:t>
            </a:r>
          </a:p>
        </p:txBody>
      </p:sp>
      <p:pic>
        <p:nvPicPr>
          <p:cNvPr id="28" name="Graphic 27">
            <a:extLst>
              <a:ext uri="{FF2B5EF4-FFF2-40B4-BE49-F238E27FC236}">
                <a16:creationId xmlns:a16="http://schemas.microsoft.com/office/drawing/2014/main" id="{75C06E68-9848-8045-AAAC-78440DC9B0C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2506" y="1746459"/>
            <a:ext cx="701415" cy="701415"/>
          </a:xfrm>
          <a:prstGeom prst="rect">
            <a:avLst/>
          </a:prstGeom>
        </p:spPr>
      </p:pic>
      <p:pic>
        <p:nvPicPr>
          <p:cNvPr id="32" name="Graphic 31">
            <a:extLst>
              <a:ext uri="{FF2B5EF4-FFF2-40B4-BE49-F238E27FC236}">
                <a16:creationId xmlns:a16="http://schemas.microsoft.com/office/drawing/2014/main" id="{78A3AB30-DB93-7141-B6FE-B55F26864E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48511" y="1765459"/>
            <a:ext cx="663414" cy="663414"/>
          </a:xfrm>
          <a:prstGeom prst="rect">
            <a:avLst/>
          </a:prstGeom>
        </p:spPr>
      </p:pic>
      <p:pic>
        <p:nvPicPr>
          <p:cNvPr id="34" name="Graphic 33">
            <a:extLst>
              <a:ext uri="{FF2B5EF4-FFF2-40B4-BE49-F238E27FC236}">
                <a16:creationId xmlns:a16="http://schemas.microsoft.com/office/drawing/2014/main" id="{57EF40A7-8D8B-A34C-AC0D-AE3991D80B7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1076" y="1831792"/>
            <a:ext cx="530748" cy="530748"/>
          </a:xfrm>
          <a:prstGeom prst="rect">
            <a:avLst/>
          </a:prstGeom>
        </p:spPr>
      </p:pic>
      <p:sp>
        <p:nvSpPr>
          <p:cNvPr id="20" name="TextBox 19">
            <a:extLst>
              <a:ext uri="{FF2B5EF4-FFF2-40B4-BE49-F238E27FC236}">
                <a16:creationId xmlns:a16="http://schemas.microsoft.com/office/drawing/2014/main" id="{B03AEA78-47DD-CB4D-A49F-3AF9CB3D42DE}"/>
              </a:ext>
            </a:extLst>
          </p:cNvPr>
          <p:cNvSpPr txBox="1"/>
          <p:nvPr/>
        </p:nvSpPr>
        <p:spPr>
          <a:xfrm>
            <a:off x="3559530" y="2889524"/>
            <a:ext cx="11637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5CAB"/>
                </a:solidFill>
                <a:effectLst/>
                <a:uLnTx/>
                <a:uFillTx/>
                <a:latin typeface="Arial" panose="020B0604020202020204"/>
                <a:ea typeface="+mn-ea"/>
                <a:cs typeface="+mn-cs"/>
              </a:rPr>
              <a:t>Elevated Scott</a:t>
            </a:r>
            <a:r>
              <a:rPr kumimoji="0" lang="en-US" sz="700" b="1" i="0" u="none" strike="noStrike" kern="1200" cap="none" spc="0" normalizeH="0" baseline="30000" noProof="0" dirty="0">
                <a:ln>
                  <a:noFill/>
                </a:ln>
                <a:solidFill>
                  <a:srgbClr val="005CAB"/>
                </a:solidFill>
                <a:effectLst/>
                <a:uLnTx/>
                <a:uFillTx/>
                <a:latin typeface="Arial" panose="020B0604020202020204"/>
                <a:ea typeface="+mn-ea"/>
                <a:cs typeface="+mn-cs"/>
              </a:rPr>
              <a:t>®</a:t>
            </a:r>
            <a:r>
              <a:rPr kumimoji="0" lang="en-US" sz="700" b="1" i="0" u="none" strike="noStrike" kern="1200" cap="none" spc="0" normalizeH="0" baseline="0" noProof="0" dirty="0">
                <a:ln>
                  <a:noFill/>
                </a:ln>
                <a:solidFill>
                  <a:srgbClr val="005CAB"/>
                </a:solidFill>
                <a:effectLst/>
                <a:uLnTx/>
                <a:uFillTx/>
                <a:latin typeface="Arial" panose="020B0604020202020204"/>
                <a:ea typeface="+mn-ea"/>
                <a:cs typeface="+mn-cs"/>
              </a:rPr>
              <a:t> Design preferred 4:1 vs. standard towel </a:t>
            </a:r>
            <a:br>
              <a:rPr kumimoji="0" lang="en-US" sz="700" b="1" i="0" u="none" strike="noStrike" kern="1200" cap="none" spc="0" normalizeH="0" baseline="0" noProof="0" dirty="0">
                <a:ln>
                  <a:noFill/>
                </a:ln>
                <a:solidFill>
                  <a:srgbClr val="005CAB"/>
                </a:solidFill>
                <a:effectLst/>
                <a:uLnTx/>
                <a:uFillTx/>
                <a:latin typeface="Arial" panose="020B0604020202020204"/>
                <a:ea typeface="+mn-ea"/>
                <a:cs typeface="+mn-cs"/>
              </a:rPr>
            </a:br>
            <a:r>
              <a:rPr kumimoji="0" lang="en-US" sz="700" b="1" i="0" u="none" strike="noStrike" kern="1200" cap="none" spc="0" normalizeH="0" baseline="0" noProof="0" dirty="0">
                <a:ln>
                  <a:noFill/>
                </a:ln>
                <a:solidFill>
                  <a:srgbClr val="005CAB"/>
                </a:solidFill>
                <a:effectLst/>
                <a:uLnTx/>
                <a:uFillTx/>
                <a:latin typeface="Arial" panose="020B0604020202020204"/>
                <a:ea typeface="+mn-ea"/>
                <a:cs typeface="+mn-cs"/>
              </a:rPr>
              <a:t>and tissue Products</a:t>
            </a:r>
          </a:p>
        </p:txBody>
      </p:sp>
      <p:pic>
        <p:nvPicPr>
          <p:cNvPr id="35" name="Graphic 34">
            <a:extLst>
              <a:ext uri="{FF2B5EF4-FFF2-40B4-BE49-F238E27FC236}">
                <a16:creationId xmlns:a16="http://schemas.microsoft.com/office/drawing/2014/main" id="{F1A24DA1-A4C5-6646-A273-9FC2005D84B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51430" y="2628267"/>
            <a:ext cx="593642" cy="593642"/>
          </a:xfrm>
          <a:prstGeom prst="rect">
            <a:avLst/>
          </a:prstGeom>
        </p:spPr>
      </p:pic>
    </p:spTree>
    <p:extLst>
      <p:ext uri="{BB962C8B-B14F-4D97-AF65-F5344CB8AC3E}">
        <p14:creationId xmlns:p14="http://schemas.microsoft.com/office/powerpoint/2010/main" val="160418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776B3-33A9-4D44-9BFA-D4494AEA15A9}"/>
              </a:ext>
            </a:extLst>
          </p:cNvPr>
          <p:cNvPicPr>
            <a:picLocks noChangeAspect="1"/>
          </p:cNvPicPr>
          <p:nvPr/>
        </p:nvPicPr>
        <p:blipFill>
          <a:blip r:embed="rId3"/>
          <a:stretch>
            <a:fillRect/>
          </a:stretch>
        </p:blipFill>
        <p:spPr>
          <a:xfrm>
            <a:off x="1430184" y="2314647"/>
            <a:ext cx="7340241" cy="2855997"/>
          </a:xfrm>
          <a:prstGeom prst="rect">
            <a:avLst/>
          </a:prstGeom>
          <a:ln>
            <a:solidFill>
              <a:schemeClr val="accent1"/>
            </a:solidFill>
          </a:ln>
        </p:spPr>
      </p:pic>
      <p:sp>
        <p:nvSpPr>
          <p:cNvPr id="2" name="Title 1">
            <a:extLst>
              <a:ext uri="{FF2B5EF4-FFF2-40B4-BE49-F238E27FC236}">
                <a16:creationId xmlns:a16="http://schemas.microsoft.com/office/drawing/2014/main" id="{389F52B2-B30A-4BE0-B835-A1AD381435B5}"/>
              </a:ext>
            </a:extLst>
          </p:cNvPr>
          <p:cNvSpPr>
            <a:spLocks noGrp="1"/>
          </p:cNvSpPr>
          <p:nvPr>
            <p:ph type="title"/>
          </p:nvPr>
        </p:nvSpPr>
        <p:spPr/>
        <p:txBody>
          <a:bodyPr>
            <a:normAutofit/>
          </a:bodyPr>
          <a:lstStyle/>
          <a:p>
            <a:r>
              <a:rPr lang="en-US" sz="4000" dirty="0"/>
              <a:t>Explore the System                                  with our Interactive Demo</a:t>
            </a:r>
          </a:p>
        </p:txBody>
      </p:sp>
      <p:sp>
        <p:nvSpPr>
          <p:cNvPr id="6" name="TextBox 5">
            <a:extLst>
              <a:ext uri="{FF2B5EF4-FFF2-40B4-BE49-F238E27FC236}">
                <a16:creationId xmlns:a16="http://schemas.microsoft.com/office/drawing/2014/main" id="{AD3348EE-9C24-45B3-8B86-18A4F927D03A}"/>
              </a:ext>
            </a:extLst>
          </p:cNvPr>
          <p:cNvSpPr txBox="1"/>
          <p:nvPr/>
        </p:nvSpPr>
        <p:spPr>
          <a:xfrm>
            <a:off x="0" y="3013500"/>
            <a:ext cx="1620982" cy="646331"/>
          </a:xfrm>
          <a:prstGeom prst="rect">
            <a:avLst/>
          </a:prstGeom>
          <a:noFill/>
        </p:spPr>
        <p:txBody>
          <a:bodyPr wrap="square" rtlCol="0">
            <a:spAutoFit/>
          </a:bodyPr>
          <a:lstStyle/>
          <a:p>
            <a:r>
              <a:rPr lang="en-US" sz="1200" b="1" u="sng" dirty="0">
                <a:solidFill>
                  <a:schemeClr val="accent6"/>
                </a:solidFill>
                <a:hlinkClick r:id="rId4">
                  <a:extLst>
                    <a:ext uri="{A12FA001-AC4F-418D-AE19-62706E023703}">
                      <ahyp:hlinkClr xmlns:ahyp="http://schemas.microsoft.com/office/drawing/2018/hyperlinkcolor" val="tx"/>
                    </a:ext>
                  </a:extLst>
                </a:hlinkClick>
              </a:rPr>
              <a:t>Explore all the benefits in this interactive demo </a:t>
            </a:r>
            <a:endParaRPr lang="en-US" sz="1200" b="1" u="sng" dirty="0">
              <a:solidFill>
                <a:schemeClr val="accent6"/>
              </a:solidFill>
            </a:endParaRPr>
          </a:p>
        </p:txBody>
      </p:sp>
      <p:pic>
        <p:nvPicPr>
          <p:cNvPr id="7" name="Picture 6">
            <a:extLst>
              <a:ext uri="{FF2B5EF4-FFF2-40B4-BE49-F238E27FC236}">
                <a16:creationId xmlns:a16="http://schemas.microsoft.com/office/drawing/2014/main" id="{33CA2119-1E64-4CC2-AEB5-D0B3A3491179}"/>
              </a:ext>
            </a:extLst>
          </p:cNvPr>
          <p:cNvPicPr>
            <a:picLocks noChangeAspect="1"/>
          </p:cNvPicPr>
          <p:nvPr/>
        </p:nvPicPr>
        <p:blipFill>
          <a:blip r:embed="rId5"/>
          <a:stretch>
            <a:fillRect/>
          </a:stretch>
        </p:blipFill>
        <p:spPr>
          <a:xfrm>
            <a:off x="8369330" y="1801399"/>
            <a:ext cx="3662558" cy="1969118"/>
          </a:xfrm>
          <a:prstGeom prst="rect">
            <a:avLst/>
          </a:prstGeom>
          <a:ln>
            <a:solidFill>
              <a:schemeClr val="accent1"/>
            </a:solidFill>
          </a:ln>
        </p:spPr>
      </p:pic>
      <p:pic>
        <p:nvPicPr>
          <p:cNvPr id="8" name="Picture 4" descr="Interactive Icon #13601 - Free Icons Library">
            <a:hlinkClick r:id="rId4"/>
            <a:extLst>
              <a:ext uri="{FF2B5EF4-FFF2-40B4-BE49-F238E27FC236}">
                <a16:creationId xmlns:a16="http://schemas.microsoft.com/office/drawing/2014/main" id="{4A2E03A0-BC98-460C-96F1-736F9AE260F9}"/>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47275" y="4013310"/>
            <a:ext cx="914541" cy="91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80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52B2-B30A-4BE0-B835-A1AD381435B5}"/>
              </a:ext>
            </a:extLst>
          </p:cNvPr>
          <p:cNvSpPr>
            <a:spLocks noGrp="1"/>
          </p:cNvSpPr>
          <p:nvPr>
            <p:ph type="title"/>
          </p:nvPr>
        </p:nvSpPr>
        <p:spPr>
          <a:xfrm>
            <a:off x="426720" y="125731"/>
            <a:ext cx="10515600" cy="1750880"/>
          </a:xfrm>
        </p:spPr>
        <p:txBody>
          <a:bodyPr/>
          <a:lstStyle/>
          <a:p>
            <a:r>
              <a:rPr lang="en-US" sz="4000" dirty="0"/>
              <a:t>Watch How it’s the Most Reliable         Towel System on the Market</a:t>
            </a:r>
            <a:r>
              <a:rPr lang="en-US" dirty="0"/>
              <a:t>* </a:t>
            </a:r>
          </a:p>
        </p:txBody>
      </p:sp>
      <p:pic>
        <p:nvPicPr>
          <p:cNvPr id="4" name="Picture 3">
            <a:hlinkClick r:id="rId3"/>
            <a:extLst>
              <a:ext uri="{FF2B5EF4-FFF2-40B4-BE49-F238E27FC236}">
                <a16:creationId xmlns:a16="http://schemas.microsoft.com/office/drawing/2014/main" id="{AA85A270-5483-477E-BB87-12842E0D9640}"/>
              </a:ext>
            </a:extLst>
          </p:cNvPr>
          <p:cNvPicPr>
            <a:picLocks noChangeAspect="1"/>
          </p:cNvPicPr>
          <p:nvPr/>
        </p:nvPicPr>
        <p:blipFill>
          <a:blip r:embed="rId4">
            <a:alphaModFix amt="20000"/>
          </a:blip>
          <a:stretch>
            <a:fillRect/>
          </a:stretch>
        </p:blipFill>
        <p:spPr>
          <a:xfrm>
            <a:off x="2545098" y="2018031"/>
            <a:ext cx="6580649" cy="3408083"/>
          </a:xfrm>
          <a:prstGeom prst="rect">
            <a:avLst/>
          </a:prstGeom>
          <a:ln>
            <a:solidFill>
              <a:schemeClr val="accent1"/>
            </a:solidFill>
          </a:ln>
        </p:spPr>
      </p:pic>
      <p:pic>
        <p:nvPicPr>
          <p:cNvPr id="6" name="Graphic 5" descr="Play">
            <a:hlinkClick r:id="rId3"/>
            <a:extLst>
              <a:ext uri="{FF2B5EF4-FFF2-40B4-BE49-F238E27FC236}">
                <a16:creationId xmlns:a16="http://schemas.microsoft.com/office/drawing/2014/main" id="{BADD9947-7382-44C0-838D-8F71F69EE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85798" y="3264872"/>
            <a:ext cx="914400" cy="914400"/>
          </a:xfrm>
          <a:prstGeom prst="rect">
            <a:avLst/>
          </a:prstGeom>
        </p:spPr>
      </p:pic>
      <p:sp>
        <p:nvSpPr>
          <p:cNvPr id="7" name="AutoShape 2">
            <a:extLst>
              <a:ext uri="{FF2B5EF4-FFF2-40B4-BE49-F238E27FC236}">
                <a16:creationId xmlns:a16="http://schemas.microsoft.com/office/drawing/2014/main" id="{9952B90D-5810-42E0-A68C-1FB7980411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Rectangle 2">
            <a:extLst>
              <a:ext uri="{FF2B5EF4-FFF2-40B4-BE49-F238E27FC236}">
                <a16:creationId xmlns:a16="http://schemas.microsoft.com/office/drawing/2014/main" id="{9863CB28-5185-437D-A2E3-BAC2B8715884}"/>
              </a:ext>
            </a:extLst>
          </p:cNvPr>
          <p:cNvSpPr/>
          <p:nvPr/>
        </p:nvSpPr>
        <p:spPr>
          <a:xfrm>
            <a:off x="152400" y="6334401"/>
            <a:ext cx="6096000" cy="338554"/>
          </a:xfrm>
          <a:prstGeom prst="rect">
            <a:avLst/>
          </a:prstGeom>
        </p:spPr>
        <p:txBody>
          <a:bodyPr>
            <a:spAutoFit/>
          </a:bodyPr>
          <a:lstStyle/>
          <a:p>
            <a:r>
              <a:rPr lang="en-US" sz="800" dirty="0">
                <a:solidFill>
                  <a:schemeClr val="bg1"/>
                </a:solidFill>
              </a:rPr>
              <a:t>*The Scott® Pro Automatic Hard Roll Towel Dispenser offers superior battery life and comparable jam-free dispensing v. the leading competitive proprietary hard roll towels</a:t>
            </a:r>
          </a:p>
        </p:txBody>
      </p:sp>
    </p:spTree>
    <p:extLst>
      <p:ext uri="{BB962C8B-B14F-4D97-AF65-F5344CB8AC3E}">
        <p14:creationId xmlns:p14="http://schemas.microsoft.com/office/powerpoint/2010/main" val="1987057035"/>
      </p:ext>
    </p:extLst>
  </p:cSld>
  <p:clrMapOvr>
    <a:masterClrMapping/>
  </p:clrMapOvr>
</p:sld>
</file>

<file path=ppt/theme/theme1.xml><?xml version="1.0" encoding="utf-8"?>
<a:theme xmlns:a="http://schemas.openxmlformats.org/drawingml/2006/main" name="White No Branding">
  <a:themeElements>
    <a:clrScheme name="KCP Blue type">
      <a:dk1>
        <a:srgbClr val="005CAB"/>
      </a:dk1>
      <a:lt1>
        <a:srgbClr val="FFFFFF"/>
      </a:lt1>
      <a:dk2>
        <a:srgbClr val="005CAB"/>
      </a:dk2>
      <a:lt2>
        <a:srgbClr val="FFFFFF"/>
      </a:lt2>
      <a:accent1>
        <a:srgbClr val="F2A900"/>
      </a:accent1>
      <a:accent2>
        <a:srgbClr val="E35F05"/>
      </a:accent2>
      <a:accent3>
        <a:srgbClr val="BF4DA5"/>
      </a:accent3>
      <a:accent4>
        <a:srgbClr val="84329B"/>
      </a:accent4>
      <a:accent5>
        <a:srgbClr val="3DB02A"/>
      </a:accent5>
      <a:accent6>
        <a:srgbClr val="93C90E"/>
      </a:accent6>
      <a:hlink>
        <a:srgbClr val="4EC3E8"/>
      </a:hlink>
      <a:folHlink>
        <a:srgbClr val="0084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Branded">
  <a:themeElements>
    <a:clrScheme name="White Type">
      <a:dk1>
        <a:srgbClr val="FFFFFF"/>
      </a:dk1>
      <a:lt1>
        <a:srgbClr val="FFFFFF"/>
      </a:lt1>
      <a:dk2>
        <a:srgbClr val="FFFFFF"/>
      </a:dk2>
      <a:lt2>
        <a:srgbClr val="FFFFFF"/>
      </a:lt2>
      <a:accent1>
        <a:srgbClr val="F2A900"/>
      </a:accent1>
      <a:accent2>
        <a:srgbClr val="E35F05"/>
      </a:accent2>
      <a:accent3>
        <a:srgbClr val="BF4DA5"/>
      </a:accent3>
      <a:accent4>
        <a:srgbClr val="84329B"/>
      </a:accent4>
      <a:accent5>
        <a:srgbClr val="3DB02A"/>
      </a:accent5>
      <a:accent6>
        <a:srgbClr val="93C90E"/>
      </a:accent6>
      <a:hlink>
        <a:srgbClr val="4EC3E8"/>
      </a:hlink>
      <a:folHlink>
        <a:srgbClr val="0084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ue No Branding">
  <a:themeElements>
    <a:clrScheme name="White Type">
      <a:dk1>
        <a:srgbClr val="FFFFFF"/>
      </a:dk1>
      <a:lt1>
        <a:srgbClr val="FFFFFF"/>
      </a:lt1>
      <a:dk2>
        <a:srgbClr val="FFFFFF"/>
      </a:dk2>
      <a:lt2>
        <a:srgbClr val="FFFFFF"/>
      </a:lt2>
      <a:accent1>
        <a:srgbClr val="F2A900"/>
      </a:accent1>
      <a:accent2>
        <a:srgbClr val="E35F05"/>
      </a:accent2>
      <a:accent3>
        <a:srgbClr val="BF4DA5"/>
      </a:accent3>
      <a:accent4>
        <a:srgbClr val="84329B"/>
      </a:accent4>
      <a:accent5>
        <a:srgbClr val="3DB02A"/>
      </a:accent5>
      <a:accent6>
        <a:srgbClr val="93C90E"/>
      </a:accent6>
      <a:hlink>
        <a:srgbClr val="4EC3E8"/>
      </a:hlink>
      <a:folHlink>
        <a:srgbClr val="0084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ott Pro">
  <a:themeElements>
    <a:clrScheme name="Scott Pro Color Scheme">
      <a:dk1>
        <a:srgbClr val="005CAB"/>
      </a:dk1>
      <a:lt1>
        <a:srgbClr val="FFFFFF"/>
      </a:lt1>
      <a:dk2>
        <a:srgbClr val="005CAB"/>
      </a:dk2>
      <a:lt2>
        <a:srgbClr val="FFFFFF"/>
      </a:lt2>
      <a:accent1>
        <a:srgbClr val="84329B"/>
      </a:accent1>
      <a:accent2>
        <a:srgbClr val="84329B"/>
      </a:accent2>
      <a:accent3>
        <a:srgbClr val="DCB3E7"/>
      </a:accent3>
      <a:accent4>
        <a:srgbClr val="DCB3E7"/>
      </a:accent4>
      <a:accent5>
        <a:srgbClr val="84329B"/>
      </a:accent5>
      <a:accent6>
        <a:srgbClr val="84329B"/>
      </a:accent6>
      <a:hlink>
        <a:srgbClr val="DCB3E7"/>
      </a:hlink>
      <a:folHlink>
        <a:srgbClr val="DCB3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cott Control">
  <a:themeElements>
    <a:clrScheme name="Scott Control Scheme">
      <a:dk1>
        <a:srgbClr val="005CAB"/>
      </a:dk1>
      <a:lt1>
        <a:srgbClr val="FFFFFF"/>
      </a:lt1>
      <a:dk2>
        <a:srgbClr val="005CAB"/>
      </a:dk2>
      <a:lt2>
        <a:srgbClr val="FFFFFF"/>
      </a:lt2>
      <a:accent1>
        <a:srgbClr val="4AB7AE"/>
      </a:accent1>
      <a:accent2>
        <a:srgbClr val="4AB7AE"/>
      </a:accent2>
      <a:accent3>
        <a:srgbClr val="C2E5E1"/>
      </a:accent3>
      <a:accent4>
        <a:srgbClr val="C2E5E1"/>
      </a:accent4>
      <a:accent5>
        <a:srgbClr val="4AB7AE"/>
      </a:accent5>
      <a:accent6>
        <a:srgbClr val="4AB7AE"/>
      </a:accent6>
      <a:hlink>
        <a:srgbClr val="C2E5E1"/>
      </a:hlink>
      <a:folHlink>
        <a:srgbClr val="C2E5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cott Essential">
  <a:themeElements>
    <a:clrScheme name="Scott Essential">
      <a:dk1>
        <a:srgbClr val="005CAB"/>
      </a:dk1>
      <a:lt1>
        <a:srgbClr val="FFFFFF"/>
      </a:lt1>
      <a:dk2>
        <a:srgbClr val="005CAB"/>
      </a:dk2>
      <a:lt2>
        <a:srgbClr val="FFFFFF"/>
      </a:lt2>
      <a:accent1>
        <a:srgbClr val="0057B9"/>
      </a:accent1>
      <a:accent2>
        <a:srgbClr val="0057B9"/>
      </a:accent2>
      <a:accent3>
        <a:srgbClr val="B9CBE9"/>
      </a:accent3>
      <a:accent4>
        <a:srgbClr val="B9CBE9"/>
      </a:accent4>
      <a:accent5>
        <a:srgbClr val="0057B9"/>
      </a:accent5>
      <a:accent6>
        <a:srgbClr val="0057B9"/>
      </a:accent6>
      <a:hlink>
        <a:srgbClr val="B9CBE9"/>
      </a:hlink>
      <a:folHlink>
        <a:srgbClr val="B9CB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Scott Pro">
  <a:themeElements>
    <a:clrScheme name="Scott Pro Color Scheme">
      <a:dk1>
        <a:srgbClr val="005CAB"/>
      </a:dk1>
      <a:lt1>
        <a:srgbClr val="FFFFFF"/>
      </a:lt1>
      <a:dk2>
        <a:srgbClr val="005CAB"/>
      </a:dk2>
      <a:lt2>
        <a:srgbClr val="FFFFFF"/>
      </a:lt2>
      <a:accent1>
        <a:srgbClr val="84329B"/>
      </a:accent1>
      <a:accent2>
        <a:srgbClr val="84329B"/>
      </a:accent2>
      <a:accent3>
        <a:srgbClr val="DCB3E7"/>
      </a:accent3>
      <a:accent4>
        <a:srgbClr val="DCB3E7"/>
      </a:accent4>
      <a:accent5>
        <a:srgbClr val="84329B"/>
      </a:accent5>
      <a:accent6>
        <a:srgbClr val="84329B"/>
      </a:accent6>
      <a:hlink>
        <a:srgbClr val="DCB3E7"/>
      </a:hlink>
      <a:folHlink>
        <a:srgbClr val="DCB3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cott Pro">
  <a:themeElements>
    <a:clrScheme name="Scott Pro Color Scheme">
      <a:dk1>
        <a:srgbClr val="005CAB"/>
      </a:dk1>
      <a:lt1>
        <a:srgbClr val="FFFFFF"/>
      </a:lt1>
      <a:dk2>
        <a:srgbClr val="005CAB"/>
      </a:dk2>
      <a:lt2>
        <a:srgbClr val="FFFFFF"/>
      </a:lt2>
      <a:accent1>
        <a:srgbClr val="84329B"/>
      </a:accent1>
      <a:accent2>
        <a:srgbClr val="84329B"/>
      </a:accent2>
      <a:accent3>
        <a:srgbClr val="DCB3E7"/>
      </a:accent3>
      <a:accent4>
        <a:srgbClr val="DCB3E7"/>
      </a:accent4>
      <a:accent5>
        <a:srgbClr val="84329B"/>
      </a:accent5>
      <a:accent6>
        <a:srgbClr val="84329B"/>
      </a:accent6>
      <a:hlink>
        <a:srgbClr val="DCB3E7"/>
      </a:hlink>
      <a:folHlink>
        <a:srgbClr val="DCB3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4566DF0610C54CA25B9DD0F955574A" ma:contentTypeVersion="13" ma:contentTypeDescription="Create a new document." ma:contentTypeScope="" ma:versionID="f575a573ea6685ea6a5ff836a54a367d">
  <xsd:schema xmlns:xsd="http://www.w3.org/2001/XMLSchema" xmlns:xs="http://www.w3.org/2001/XMLSchema" xmlns:p="http://schemas.microsoft.com/office/2006/metadata/properties" xmlns:ns3="771c84d2-f341-4901-afb9-a222f2a2c82a" xmlns:ns4="e6125b14-3682-4adc-bfb1-e43aaf0e3aa8" targetNamespace="http://schemas.microsoft.com/office/2006/metadata/properties" ma:root="true" ma:fieldsID="4a196ea4dc6467a75999b932f2559473" ns3:_="" ns4:_="">
    <xsd:import namespace="771c84d2-f341-4901-afb9-a222f2a2c82a"/>
    <xsd:import namespace="e6125b14-3682-4adc-bfb1-e43aaf0e3aa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1c84d2-f341-4901-afb9-a222f2a2c8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125b14-3682-4adc-bfb1-e43aaf0e3a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050D4A-F3B2-4684-AA59-2B4CAC97F29C}">
  <ds:schemaRefs>
    <ds:schemaRef ds:uri="http://purl.org/dc/terms/"/>
    <ds:schemaRef ds:uri="http://schemas.openxmlformats.org/package/2006/metadata/core-properties"/>
    <ds:schemaRef ds:uri="e6125b14-3682-4adc-bfb1-e43aaf0e3aa8"/>
    <ds:schemaRef ds:uri="http://schemas.microsoft.com/office/2006/documentManagement/types"/>
    <ds:schemaRef ds:uri="http://schemas.microsoft.com/office/infopath/2007/PartnerControls"/>
    <ds:schemaRef ds:uri="http://purl.org/dc/elements/1.1/"/>
    <ds:schemaRef ds:uri="http://schemas.microsoft.com/office/2006/metadata/properties"/>
    <ds:schemaRef ds:uri="771c84d2-f341-4901-afb9-a222f2a2c82a"/>
    <ds:schemaRef ds:uri="http://www.w3.org/XML/1998/namespace"/>
    <ds:schemaRef ds:uri="http://purl.org/dc/dcmitype/"/>
  </ds:schemaRefs>
</ds:datastoreItem>
</file>

<file path=customXml/itemProps2.xml><?xml version="1.0" encoding="utf-8"?>
<ds:datastoreItem xmlns:ds="http://schemas.openxmlformats.org/officeDocument/2006/customXml" ds:itemID="{3A125860-D74F-4646-835F-3894E9E59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1c84d2-f341-4901-afb9-a222f2a2c82a"/>
    <ds:schemaRef ds:uri="e6125b14-3682-4adc-bfb1-e43aaf0e3a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D3274B-722E-43A9-BA44-2DEDDE5082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51630</TotalTime>
  <Words>1757</Words>
  <Application>Microsoft Office PowerPoint</Application>
  <PresentationFormat>Widescreen</PresentationFormat>
  <Paragraphs>274</Paragraphs>
  <Slides>19</Slides>
  <Notes>16</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19</vt:i4>
      </vt:variant>
    </vt:vector>
  </HeadingPairs>
  <TitlesOfParts>
    <vt:vector size="35" baseType="lpstr">
      <vt:lpstr>Arial</vt:lpstr>
      <vt:lpstr>Arial Narrow</vt:lpstr>
      <vt:lpstr>Avenir Book</vt:lpstr>
      <vt:lpstr>Calibri</vt:lpstr>
      <vt:lpstr>Eras Demi ITC</vt:lpstr>
      <vt:lpstr>Lucida Sans</vt:lpstr>
      <vt:lpstr>Museo Sans 300</vt:lpstr>
      <vt:lpstr>Trebuchet MS</vt:lpstr>
      <vt:lpstr>White No Branding</vt:lpstr>
      <vt:lpstr>Blue Branded</vt:lpstr>
      <vt:lpstr>Blue No Branding</vt:lpstr>
      <vt:lpstr>Scott Pro</vt:lpstr>
      <vt:lpstr>Scott Control</vt:lpstr>
      <vt:lpstr>Scott Essential</vt:lpstr>
      <vt:lpstr>2_Scott Pro</vt:lpstr>
      <vt:lpstr>1_Scott Pro</vt:lpstr>
      <vt:lpstr>Customize Before Presenting </vt:lpstr>
      <vt:lpstr>Scott® Pro Automatic HRT Dispenser System</vt:lpstr>
      <vt:lpstr>Scott® Pro:  Unparalleled Performance</vt:lpstr>
      <vt:lpstr>Scott® Pro:  Unparalleled Performance</vt:lpstr>
      <vt:lpstr>Billions of Hands Dried (and Counting)    …and no Jams </vt:lpstr>
      <vt:lpstr>Pair with Quality, Branded,                         Scott® Pro Hard Roll Towels </vt:lpstr>
      <vt:lpstr>Selecting the Towel that’s  Best for Your Facility</vt:lpstr>
      <vt:lpstr>Explore the System                                  with our Interactive Demo</vt:lpstr>
      <vt:lpstr>Watch How it’s the Most Reliable         Towel System on the Market* </vt:lpstr>
      <vt:lpstr>We’ve Got You Covered  for a Lifetime</vt:lpstr>
      <vt:lpstr>Hear First-hand Accounts from      Satisfied Customers </vt:lpstr>
      <vt:lpstr>Get a free upgrade to the most reliable automatic roll towel system1 on the market and find out how you can save up to 27% annually on hand towels2.</vt:lpstr>
      <vt:lpstr>Appendix</vt:lpstr>
      <vt:lpstr>Coordinate your Entire Restroom with the  Scott® Pro Collection</vt:lpstr>
      <vt:lpstr>Scott® Pro Automatic HRT Dispensers - green</vt:lpstr>
      <vt:lpstr>Scott® Pro Automatic HRT Dispensers - blue</vt:lpstr>
      <vt:lpstr>Scott® Pro Automatic HRT Dispensers - gray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Zellefrow, Samantha J</dc:creator>
  <cp:lastModifiedBy>Lorrie Mahaney</cp:lastModifiedBy>
  <cp:revision>431</cp:revision>
  <cp:lastPrinted>2019-05-07T15:12:52Z</cp:lastPrinted>
  <dcterms:modified xsi:type="dcterms:W3CDTF">2023-06-22T13:42:55Z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IQPDocumentId">
    <vt:lpwstr>49d24b87-1db4-4c20-a931-2d59d6d215cd</vt:lpwstr>
  </property>
  <property fmtid="{D5CDD505-2E9C-101B-9397-08002B2CF9AE}" pid="3" name="Classification">
    <vt:lpwstr>None|K-C Sensitive</vt:lpwstr>
  </property>
  <property fmtid="{D5CDD505-2E9C-101B-9397-08002B2CF9AE}" pid="4" name="_SIProp12DataClass+0e79dc17-d442-4caf-8049-d1b311d1bcb2">
    <vt:lpwstr>v=1.2&gt;I=0e79dc17-d442-4caf-8049-d1b311d1bcb2&amp;N=None&amp;V=1.3&amp;U=S-1-5-21-73153925-784800294-903097961-11020240&amp;D=Zellefrow%2c+Samantha+J&amp;A=Associated&amp;H=False</vt:lpwstr>
  </property>
  <property fmtid="{D5CDD505-2E9C-101B-9397-08002B2CF9AE}" pid="5" name="_SIProp12DataClass+6c597d83-e294-44e0-858f-b19804a92c31">
    <vt:lpwstr>v=1.2&gt;I=6c597d83-e294-44e0-858f-b19804a92c31&amp;N=K-C+Sensitive&amp;V=1.3&amp;U=S-1-5-21-73153925-784800294-903097961-11020240&amp;D=Zellefrow%2c+Samantha+J&amp;A=Associated&amp;H=False</vt:lpwstr>
  </property>
  <property fmtid="{D5CDD505-2E9C-101B-9397-08002B2CF9AE}" pid="6" name="ContentTypeId">
    <vt:lpwstr>0x010100154566DF0610C54CA25B9DD0F955574A</vt:lpwstr>
  </property>
  <property fmtid="{D5CDD505-2E9C-101B-9397-08002B2CF9AE}" pid="7" name="MSIP_Label_51da8250-3a27-44c2-a0aa-f5b079e2424a_Enabled">
    <vt:lpwstr>True</vt:lpwstr>
  </property>
  <property fmtid="{D5CDD505-2E9C-101B-9397-08002B2CF9AE}" pid="8" name="MSIP_Label_51da8250-3a27-44c2-a0aa-f5b079e2424a_SiteId">
    <vt:lpwstr>fee2180b-69b6-4afe-9f14-ccd70bd4c737</vt:lpwstr>
  </property>
  <property fmtid="{D5CDD505-2E9C-101B-9397-08002B2CF9AE}" pid="9" name="MSIP_Label_51da8250-3a27-44c2-a0aa-f5b079e2424a_Owner">
    <vt:lpwstr>Tina.K.Robertson@kcc.com</vt:lpwstr>
  </property>
  <property fmtid="{D5CDD505-2E9C-101B-9397-08002B2CF9AE}" pid="10" name="MSIP_Label_51da8250-3a27-44c2-a0aa-f5b079e2424a_SetDate">
    <vt:lpwstr>2018-12-07T14:47:05.0265874Z</vt:lpwstr>
  </property>
  <property fmtid="{D5CDD505-2E9C-101B-9397-08002B2CF9AE}" pid="11" name="MSIP_Label_51da8250-3a27-44c2-a0aa-f5b079e2424a_Name">
    <vt:lpwstr>K-C Sensitive</vt:lpwstr>
  </property>
  <property fmtid="{D5CDD505-2E9C-101B-9397-08002B2CF9AE}" pid="12" name="MSIP_Label_51da8250-3a27-44c2-a0aa-f5b079e2424a_Application">
    <vt:lpwstr>Microsoft Azure Information Protection</vt:lpwstr>
  </property>
  <property fmtid="{D5CDD505-2E9C-101B-9397-08002B2CF9AE}" pid="13" name="MSIP_Label_51da8250-3a27-44c2-a0aa-f5b079e2424a_Extended_MSFT_Method">
    <vt:lpwstr>Automatic</vt:lpwstr>
  </property>
  <property fmtid="{D5CDD505-2E9C-101B-9397-08002B2CF9AE}" pid="14" name="KCAutoClass">
    <vt:lpwstr>K-C Sensitive</vt:lpwstr>
  </property>
</Properties>
</file>